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794500" cy="9931400"/>
  <p:embeddedFontLst>
    <p:embeddedFont>
      <p:font typeface="Robo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3"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024" cy="49704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49477" y="0"/>
            <a:ext cx="2945024" cy="49704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0"/>
              </a:spcBef>
              <a:spcAft>
                <a:spcPts val="0"/>
              </a:spcAft>
              <a:buClr>
                <a:srgbClr val="263857"/>
              </a:buClr>
              <a:buSzPts val="1200"/>
              <a:buFont typeface="Arial"/>
              <a:buChar char="•"/>
              <a:defRPr b="1" i="0" sz="1200" u="none" cap="none" strike="noStrike">
                <a:solidFill>
                  <a:srgbClr val="263857"/>
                </a:solidFill>
                <a:latin typeface="Calibri"/>
                <a:ea typeface="Calibri"/>
                <a:cs typeface="Calibri"/>
                <a:sym typeface="Calibri"/>
              </a:defRPr>
            </a:lvl1pPr>
            <a:lvl2pPr indent="-304800" lvl="1" marL="9144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2pPr>
            <a:lvl3pPr indent="-304800" lvl="2" marL="13716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3pPr>
            <a:lvl4pPr indent="-304800" lvl="3" marL="18288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4pPr>
            <a:lvl5pPr indent="-304800" lvl="4" marL="22860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34355"/>
            <a:ext cx="2945024" cy="497046"/>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263857"/>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263857"/>
                </a:solidFill>
                <a:latin typeface="Calibri"/>
                <a:ea typeface="Calibri"/>
                <a:cs typeface="Calibri"/>
                <a:sym typeface="Calibri"/>
              </a:rPr>
              <a:t>‹#›</a:t>
            </a:fld>
            <a:endParaRPr b="0" i="0" sz="1200" u="none" cap="none" strike="noStrike">
              <a:solidFill>
                <a:srgbClr val="263857"/>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fr-FR"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6" name="Google Shape;56;p1:notes"/>
          <p:cNvSpPr/>
          <p:nvPr>
            <p:ph idx="2" type="sldImg"/>
          </p:nvPr>
        </p:nvSpPr>
        <p:spPr>
          <a:xfrm>
            <a:off x="89206" y="744538"/>
            <a:ext cx="6617700" cy="372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p1: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c43caa4389_0_4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c43caa4389_0_4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1c43caa4389_0_4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c43caa4389_0_5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c43caa4389_0_5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1c43caa4389_0_5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c43caa4389_0_6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c43caa4389_0_6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c43caa4389_0_6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c43caa4389_0_7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c43caa4389_0_7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1c43caa4389_0_7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c43caa4389_0_33: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c43caa4389_0_33: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1c43caa4389_0_33: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5e6b3ea6a_0_3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5e6b3ea6a_0_3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1a5e6b3ea6a_0_3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c43caa4389_0_8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c43caa4389_0_88: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1c43caa4389_0_88: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c43caa4389_0_9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c43caa4389_0_9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1c43caa4389_0_97: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ee5abebf5_0_0: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9" name="Google Shape;199;g1aee5abebf5_0_0: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aee5abebf5_0_0: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ba62edcc9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aba62edcc9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3: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 name="Google Shape;63;p13: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3: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89424c239_0_3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89424c239_0_3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1b89424c239_0_3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8: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c43caa4389_0_12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c43caa4389_0_12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c43caa4389_0_13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c43caa4389_0_13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c43caa4389_0_13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aba62edcc9_0_14: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aba62edcc9_0_1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bcfca1a7cf_0_24:notes"/>
          <p:cNvSpPr/>
          <p:nvPr>
            <p:ph idx="2" type="sldImg"/>
          </p:nvPr>
        </p:nvSpPr>
        <p:spPr>
          <a:xfrm>
            <a:off x="-430555" y="744048"/>
            <a:ext cx="7655700" cy="43659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bcfca1a7cf_0_24:notes"/>
          <p:cNvSpPr txBox="1"/>
          <p:nvPr>
            <p:ph idx="1" type="body"/>
          </p:nvPr>
        </p:nvSpPr>
        <p:spPr>
          <a:xfrm>
            <a:off x="372914" y="5357213"/>
            <a:ext cx="6048900" cy="382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1bcfca1a7cf_0_24:notes"/>
          <p:cNvSpPr txBox="1"/>
          <p:nvPr>
            <p:ph idx="12" type="sldNum"/>
          </p:nvPr>
        </p:nvSpPr>
        <p:spPr>
          <a:xfrm>
            <a:off x="3849477" y="9434367"/>
            <a:ext cx="29451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c7bfa74738_0_10:notes"/>
          <p:cNvSpPr/>
          <p:nvPr>
            <p:ph idx="2" type="sldImg"/>
          </p:nvPr>
        </p:nvSpPr>
        <p:spPr>
          <a:xfrm>
            <a:off x="-430555" y="744048"/>
            <a:ext cx="7655700" cy="43659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c7bfa74738_0_10:notes"/>
          <p:cNvSpPr txBox="1"/>
          <p:nvPr>
            <p:ph idx="1" type="body"/>
          </p:nvPr>
        </p:nvSpPr>
        <p:spPr>
          <a:xfrm>
            <a:off x="372914" y="5357213"/>
            <a:ext cx="6048900" cy="382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c7bfa74738_0_10:notes"/>
          <p:cNvSpPr txBox="1"/>
          <p:nvPr>
            <p:ph idx="12" type="sldNum"/>
          </p:nvPr>
        </p:nvSpPr>
        <p:spPr>
          <a:xfrm>
            <a:off x="3849477" y="9434367"/>
            <a:ext cx="29451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c7bfa74738_0_33:notes"/>
          <p:cNvSpPr/>
          <p:nvPr>
            <p:ph idx="2" type="sldImg"/>
          </p:nvPr>
        </p:nvSpPr>
        <p:spPr>
          <a:xfrm>
            <a:off x="-430555" y="744048"/>
            <a:ext cx="7655700" cy="43659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c7bfa74738_0_33:notes"/>
          <p:cNvSpPr txBox="1"/>
          <p:nvPr>
            <p:ph idx="1" type="body"/>
          </p:nvPr>
        </p:nvSpPr>
        <p:spPr>
          <a:xfrm>
            <a:off x="372914" y="5357213"/>
            <a:ext cx="6048900" cy="382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c7bfa74738_0_33:notes"/>
          <p:cNvSpPr txBox="1"/>
          <p:nvPr>
            <p:ph idx="12" type="sldNum"/>
          </p:nvPr>
        </p:nvSpPr>
        <p:spPr>
          <a:xfrm>
            <a:off x="3849477" y="9434367"/>
            <a:ext cx="29451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c7bfa74738_0_67:notes"/>
          <p:cNvSpPr/>
          <p:nvPr>
            <p:ph idx="2" type="sldImg"/>
          </p:nvPr>
        </p:nvSpPr>
        <p:spPr>
          <a:xfrm>
            <a:off x="-430555" y="744048"/>
            <a:ext cx="7655700" cy="43659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c7bfa74738_0_67:notes"/>
          <p:cNvSpPr txBox="1"/>
          <p:nvPr>
            <p:ph idx="1" type="body"/>
          </p:nvPr>
        </p:nvSpPr>
        <p:spPr>
          <a:xfrm>
            <a:off x="372914" y="5357213"/>
            <a:ext cx="6048900" cy="382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1c7bfa74738_0_67:notes"/>
          <p:cNvSpPr txBox="1"/>
          <p:nvPr>
            <p:ph idx="12" type="sldNum"/>
          </p:nvPr>
        </p:nvSpPr>
        <p:spPr>
          <a:xfrm>
            <a:off x="3849477" y="9434367"/>
            <a:ext cx="29451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bc94aa34b6_0_7:notes"/>
          <p:cNvSpPr txBox="1"/>
          <p:nvPr>
            <p:ph idx="1" type="body"/>
          </p:nvPr>
        </p:nvSpPr>
        <p:spPr>
          <a:xfrm>
            <a:off x="656356" y="4214727"/>
            <a:ext cx="5250600" cy="3992700"/>
          </a:xfrm>
          <a:prstGeom prst="rect">
            <a:avLst/>
          </a:prstGeom>
          <a:noFill/>
          <a:ln>
            <a:noFill/>
          </a:ln>
        </p:spPr>
        <p:txBody>
          <a:bodyPr anchorCtr="0" anchor="t" bIns="86100" lIns="86100" spcFirstLastPara="1" rIns="86100" wrap="square" tIns="86100">
            <a:noAutofit/>
          </a:bodyPr>
          <a:lstStyle/>
          <a:p>
            <a:pPr indent="0" lvl="0" marL="0" rtl="0" algn="l">
              <a:spcBef>
                <a:spcPts val="0"/>
              </a:spcBef>
              <a:spcAft>
                <a:spcPts val="0"/>
              </a:spcAft>
              <a:buNone/>
            </a:pPr>
            <a:r>
              <a:t/>
            </a:r>
            <a:endParaRPr/>
          </a:p>
        </p:txBody>
      </p:sp>
      <p:sp>
        <p:nvSpPr>
          <p:cNvPr id="313" name="Google Shape;313;g1bc94aa34b6_0_7:notes"/>
          <p:cNvSpPr/>
          <p:nvPr>
            <p:ph idx="2" type="sldImg"/>
          </p:nvPr>
        </p:nvSpPr>
        <p:spPr>
          <a:xfrm>
            <a:off x="364642" y="665483"/>
            <a:ext cx="5834100" cy="3327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97ca198114_0_284: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 name="Google Shape;70;g197ca198114_0_284: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g197ca198114_0_284: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aee5abebf5_0_39: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1" name="Google Shape;331;g1aee5abebf5_0_39: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1aee5abebf5_0_39: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97ca198114_0_36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97ca198114_0_36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9fac4fd692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9fac4fd692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9fac4fd692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aee5abebf5_0_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1aee5abebf5_0_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c8b2e9d906_0_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c8b2e9d906_0_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1c8b2e9d906_0_7: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c8b2e9d906_0_16: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c8b2e9d906_0_16: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1c8b2e9d906_0_16: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c8b2e9d906_0_5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c8b2e9d906_0_5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1c8b2e9d906_0_5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c8b2e9d906_0_3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c8b2e9d906_0_3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1c8b2e9d906_0_3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89424c239_0_1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89424c239_0_1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1b89424c239_0_1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aba62edcc9_0_2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aba62edcc9_0_2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1aba62edcc9_0_2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aee5abebf5_0_12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1aee5abebf5_0_12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c8b2e9d906_0_76: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c8b2e9d906_0_76: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1c8b2e9d906_0_76: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c8b9f9ebd0_0_2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c8b9f9ebd0_0_28: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1c8b9f9ebd0_0_28: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c7bfa74738_0_10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c7bfa74738_0_10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c7bfa74738_0_128:notes"/>
          <p:cNvSpPr/>
          <p:nvPr>
            <p:ph idx="2" type="sldImg"/>
          </p:nvPr>
        </p:nvSpPr>
        <p:spPr>
          <a:xfrm>
            <a:off x="377472" y="744855"/>
            <a:ext cx="6039600" cy="37242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c7bfa74738_0_128:notes"/>
          <p:cNvSpPr txBox="1"/>
          <p:nvPr>
            <p:ph idx="1" type="body"/>
          </p:nvPr>
        </p:nvSpPr>
        <p:spPr>
          <a:xfrm>
            <a:off x="679450" y="4717415"/>
            <a:ext cx="5435700" cy="446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1c7bfa74738_0_128:notes"/>
          <p:cNvSpPr txBox="1"/>
          <p:nvPr>
            <p:ph idx="12" type="sldNum"/>
          </p:nvPr>
        </p:nvSpPr>
        <p:spPr>
          <a:xfrm>
            <a:off x="3848644" y="9433106"/>
            <a:ext cx="2944200" cy="496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c7bfa74738_0_140:notes"/>
          <p:cNvSpPr/>
          <p:nvPr>
            <p:ph idx="2" type="sldImg"/>
          </p:nvPr>
        </p:nvSpPr>
        <p:spPr>
          <a:xfrm>
            <a:off x="377472" y="744855"/>
            <a:ext cx="6039600" cy="37242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c7bfa74738_0_140:notes"/>
          <p:cNvSpPr txBox="1"/>
          <p:nvPr>
            <p:ph idx="1" type="body"/>
          </p:nvPr>
        </p:nvSpPr>
        <p:spPr>
          <a:xfrm>
            <a:off x="679450" y="4717415"/>
            <a:ext cx="5435700" cy="446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1c7bfa74738_0_140:notes"/>
          <p:cNvSpPr txBox="1"/>
          <p:nvPr>
            <p:ph idx="12" type="sldNum"/>
          </p:nvPr>
        </p:nvSpPr>
        <p:spPr>
          <a:xfrm>
            <a:off x="3848644" y="9433106"/>
            <a:ext cx="2944200" cy="496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97ca198114_0_38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197ca198114_0_38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c7bfa74738_0_152:notes"/>
          <p:cNvSpPr/>
          <p:nvPr>
            <p:ph idx="2" type="sldImg"/>
          </p:nvPr>
        </p:nvSpPr>
        <p:spPr>
          <a:xfrm>
            <a:off x="377472" y="744855"/>
            <a:ext cx="6039600" cy="37242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c7bfa74738_0_152:notes"/>
          <p:cNvSpPr txBox="1"/>
          <p:nvPr>
            <p:ph idx="1" type="body"/>
          </p:nvPr>
        </p:nvSpPr>
        <p:spPr>
          <a:xfrm>
            <a:off x="679450" y="4717415"/>
            <a:ext cx="5435700" cy="446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1c7bfa74738_0_152:notes"/>
          <p:cNvSpPr txBox="1"/>
          <p:nvPr>
            <p:ph idx="12" type="sldNum"/>
          </p:nvPr>
        </p:nvSpPr>
        <p:spPr>
          <a:xfrm>
            <a:off x="3848644" y="9433106"/>
            <a:ext cx="2944200" cy="496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c8178fdf4a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c8178fdf4a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1c8178fdf4a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c8178fdf4a_0_1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c8178fdf4a_0_1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1c8178fdf4a_0_1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c8178fdf4a_0_3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c8178fdf4a_0_3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1c8178fdf4a_0_3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c43caa4389_0_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g1c43caa4389_0_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c83fefb01b_0_2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c83fefb01b_0_2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1c83fefb01b_0_2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c83fefb01b_0_3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c83fefb01b_0_34: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1c83fefb01b_0_34: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c83fefb01b_0_6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c83fefb01b_0_6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1c83fefb01b_0_6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c83fefb01b_0_8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c83fefb01b_0_8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c83fefb01b_0_8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c83fefb01b_0_99: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c83fefb01b_0_99: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1c83fefb01b_0_99: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c7bfa74738_0_114: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1c7bfa74738_0_11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c83fefb01b_0_134: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g1c83fefb01b_0_134: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aee5abebf5_0_86: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6" name="Google Shape;646;g1aee5abebf5_0_86: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1aee5abebf5_0_86: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c8b9f9ebd0_0_16: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c8b9f9ebd0_0_16: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c8b9f9ebd0_0_16: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aee5abebf5_0_93: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63" name="Google Shape;663;g1aee5abebf5_0_93: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g1aee5abebf5_0_93: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c43caa4389_0_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c43caa4389_0_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0: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71" name="Google Shape;671;p10: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10: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7: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c94aa34b6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bc94aa34b6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bc94aa34b6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c43caa4389_0_25: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c43caa4389_0_25: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1c43caa4389_0_25: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type="title">
  <p:cSld name="TITLE">
    <p:spTree>
      <p:nvGrpSpPr>
        <p:cNvPr id="16" name="Shape 16"/>
        <p:cNvGrpSpPr/>
        <p:nvPr/>
      </p:nvGrpSpPr>
      <p:grpSpPr>
        <a:xfrm>
          <a:off x="0" y="0"/>
          <a:ext cx="0" cy="0"/>
          <a:chOff x="0" y="0"/>
          <a:chExt cx="0" cy="0"/>
        </a:xfrm>
      </p:grpSpPr>
      <p:sp>
        <p:nvSpPr>
          <p:cNvPr id="17" name="Google Shape;17;p2"/>
          <p:cNvSpPr/>
          <p:nvPr/>
        </p:nvSpPr>
        <p:spPr>
          <a:xfrm>
            <a:off x="0" y="4248152"/>
            <a:ext cx="9144000" cy="909300"/>
          </a:xfrm>
          <a:prstGeom prst="rect">
            <a:avLst/>
          </a:prstGeom>
          <a:solidFill>
            <a:srgbClr val="980000"/>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8" name="Google Shape;18;p2"/>
          <p:cNvSpPr txBox="1"/>
          <p:nvPr>
            <p:ph type="ctrTitle"/>
          </p:nvPr>
        </p:nvSpPr>
        <p:spPr>
          <a:xfrm>
            <a:off x="2542058" y="2653003"/>
            <a:ext cx="4059900" cy="241500"/>
          </a:xfrm>
          <a:prstGeom prst="rect">
            <a:avLst/>
          </a:prstGeom>
          <a:noFill/>
          <a:ln>
            <a:noFill/>
          </a:ln>
        </p:spPr>
        <p:txBody>
          <a:bodyPr anchorCtr="0" anchor="t" bIns="31150" lIns="31150" spcFirstLastPara="1" rIns="31150" wrap="square" tIns="31150">
            <a:spAutoFit/>
          </a:bodyPr>
          <a:lstStyle>
            <a:lvl1pPr lvl="0" algn="ctr">
              <a:lnSpc>
                <a:spcPct val="90000"/>
              </a:lnSpc>
              <a:spcBef>
                <a:spcPts val="800"/>
              </a:spcBef>
              <a:spcAft>
                <a:spcPts val="0"/>
              </a:spcAft>
              <a:buSzPts val="1200"/>
              <a:buNone/>
              <a:defRPr b="1" sz="1600">
                <a:solidFill>
                  <a:srgbClr val="13264A"/>
                </a:solidFill>
                <a:latin typeface="Calibri"/>
                <a:ea typeface="Calibri"/>
                <a:cs typeface="Calibri"/>
                <a:sym typeface="Calibri"/>
              </a:defRPr>
            </a:lvl1pPr>
            <a:lvl2pPr lvl="1" algn="ctr">
              <a:lnSpc>
                <a:spcPct val="105000"/>
              </a:lnSpc>
              <a:spcBef>
                <a:spcPts val="0"/>
              </a:spcBef>
              <a:spcAft>
                <a:spcPts val="0"/>
              </a:spcAft>
              <a:buSzPts val="1200"/>
              <a:buNone/>
              <a:defRPr/>
            </a:lvl2pPr>
            <a:lvl3pPr lvl="2" algn="ctr">
              <a:lnSpc>
                <a:spcPct val="105000"/>
              </a:lnSpc>
              <a:spcBef>
                <a:spcPts val="0"/>
              </a:spcBef>
              <a:spcAft>
                <a:spcPts val="0"/>
              </a:spcAft>
              <a:buSzPts val="1200"/>
              <a:buNone/>
              <a:defRPr/>
            </a:lvl3pPr>
            <a:lvl4pPr lvl="3" algn="ctr">
              <a:lnSpc>
                <a:spcPct val="105000"/>
              </a:lnSpc>
              <a:spcBef>
                <a:spcPts val="0"/>
              </a:spcBef>
              <a:spcAft>
                <a:spcPts val="0"/>
              </a:spcAft>
              <a:buSzPts val="1200"/>
              <a:buNone/>
              <a:defRPr/>
            </a:lvl4pPr>
            <a:lvl5pPr lvl="4" algn="ctr">
              <a:lnSpc>
                <a:spcPct val="105000"/>
              </a:lnSpc>
              <a:spcBef>
                <a:spcPts val="0"/>
              </a:spcBef>
              <a:spcAft>
                <a:spcPts val="0"/>
              </a:spcAft>
              <a:buSzPts val="1200"/>
              <a:buNone/>
              <a:defRPr/>
            </a:lvl5pPr>
            <a:lvl6pPr lvl="5" algn="ctr">
              <a:lnSpc>
                <a:spcPct val="105000"/>
              </a:lnSpc>
              <a:spcBef>
                <a:spcPts val="0"/>
              </a:spcBef>
              <a:spcAft>
                <a:spcPts val="0"/>
              </a:spcAft>
              <a:buSzPts val="1200"/>
              <a:buNone/>
              <a:defRPr/>
            </a:lvl6pPr>
            <a:lvl7pPr lvl="6" algn="ctr">
              <a:lnSpc>
                <a:spcPct val="105000"/>
              </a:lnSpc>
              <a:spcBef>
                <a:spcPts val="0"/>
              </a:spcBef>
              <a:spcAft>
                <a:spcPts val="0"/>
              </a:spcAft>
              <a:buSzPts val="1200"/>
              <a:buNone/>
              <a:defRPr/>
            </a:lvl7pPr>
            <a:lvl8pPr lvl="7" algn="ctr">
              <a:lnSpc>
                <a:spcPct val="105000"/>
              </a:lnSpc>
              <a:spcBef>
                <a:spcPts val="0"/>
              </a:spcBef>
              <a:spcAft>
                <a:spcPts val="0"/>
              </a:spcAft>
              <a:buSzPts val="1200"/>
              <a:buNone/>
              <a:defRPr/>
            </a:lvl8pPr>
            <a:lvl9pPr lvl="8" algn="ctr">
              <a:lnSpc>
                <a:spcPct val="105000"/>
              </a:lnSpc>
              <a:spcBef>
                <a:spcPts val="0"/>
              </a:spcBef>
              <a:spcAft>
                <a:spcPts val="0"/>
              </a:spcAft>
              <a:buSzPts val="1200"/>
              <a:buNone/>
              <a:defRPr/>
            </a:lvl9pPr>
          </a:lstStyle>
          <a:p/>
        </p:txBody>
      </p:sp>
      <p:sp>
        <p:nvSpPr>
          <p:cNvPr id="19" name="Google Shape;19;p2"/>
          <p:cNvSpPr txBox="1"/>
          <p:nvPr>
            <p:ph idx="1" type="subTitle"/>
          </p:nvPr>
        </p:nvSpPr>
        <p:spPr>
          <a:xfrm>
            <a:off x="2005350" y="1119600"/>
            <a:ext cx="5133300" cy="957600"/>
          </a:xfrm>
          <a:prstGeom prst="rect">
            <a:avLst/>
          </a:prstGeom>
          <a:noFill/>
          <a:ln>
            <a:noFill/>
          </a:ln>
        </p:spPr>
        <p:txBody>
          <a:bodyPr anchorCtr="0" anchor="ctr" bIns="39550" lIns="79125" spcFirstLastPara="1" rIns="79125" wrap="square" tIns="39550">
            <a:noAutofit/>
          </a:bodyPr>
          <a:lstStyle>
            <a:lvl1pPr lvl="0" algn="ctr">
              <a:lnSpc>
                <a:spcPct val="90000"/>
              </a:lnSpc>
              <a:spcBef>
                <a:spcPts val="0"/>
              </a:spcBef>
              <a:spcAft>
                <a:spcPts val="0"/>
              </a:spcAft>
              <a:buClr>
                <a:schemeClr val="lt1"/>
              </a:buClr>
              <a:buSzPts val="3000"/>
              <a:buFont typeface="Calibri"/>
              <a:buNone/>
              <a:defRPr sz="3000">
                <a:solidFill>
                  <a:srgbClr val="13264A"/>
                </a:solidFill>
              </a:defRPr>
            </a:lvl1pPr>
            <a:lvl2pPr lvl="1" algn="l">
              <a:lnSpc>
                <a:spcPct val="90000"/>
              </a:lnSpc>
              <a:spcBef>
                <a:spcPts val="200"/>
              </a:spcBef>
              <a:spcAft>
                <a:spcPts val="0"/>
              </a:spcAft>
              <a:buSzPts val="3000"/>
              <a:buFont typeface="Calibri"/>
              <a:buChar char="–"/>
              <a:defRPr sz="3000"/>
            </a:lvl2pPr>
            <a:lvl3pPr lvl="2" algn="l">
              <a:lnSpc>
                <a:spcPct val="90000"/>
              </a:lnSpc>
              <a:spcBef>
                <a:spcPts val="200"/>
              </a:spcBef>
              <a:spcAft>
                <a:spcPts val="0"/>
              </a:spcAft>
              <a:buSzPts val="3000"/>
              <a:buFont typeface="Calibri"/>
              <a:buChar char="o"/>
              <a:defRPr sz="3000"/>
            </a:lvl3pPr>
            <a:lvl4pPr lvl="3" algn="l">
              <a:lnSpc>
                <a:spcPct val="90000"/>
              </a:lnSpc>
              <a:spcBef>
                <a:spcPts val="200"/>
              </a:spcBef>
              <a:spcAft>
                <a:spcPts val="0"/>
              </a:spcAft>
              <a:buSzPts val="3000"/>
              <a:buFont typeface="Calibri"/>
              <a:buChar char="-"/>
              <a:defRPr sz="3000"/>
            </a:lvl4pPr>
            <a:lvl5pPr lvl="4" algn="l">
              <a:lnSpc>
                <a:spcPct val="90000"/>
              </a:lnSpc>
              <a:spcBef>
                <a:spcPts val="200"/>
              </a:spcBef>
              <a:spcAft>
                <a:spcPts val="0"/>
              </a:spcAft>
              <a:buSzPts val="3000"/>
              <a:buChar char="•"/>
              <a:defRPr sz="3000"/>
            </a:lvl5pPr>
            <a:lvl6pPr lvl="5" algn="l">
              <a:lnSpc>
                <a:spcPct val="100000"/>
              </a:lnSpc>
              <a:spcBef>
                <a:spcPts val="300"/>
              </a:spcBef>
              <a:spcAft>
                <a:spcPts val="0"/>
              </a:spcAft>
              <a:buSzPts val="3000"/>
              <a:buChar char="•"/>
              <a:defRPr sz="3000"/>
            </a:lvl6pPr>
            <a:lvl7pPr lvl="6" algn="l">
              <a:lnSpc>
                <a:spcPct val="100000"/>
              </a:lnSpc>
              <a:spcBef>
                <a:spcPts val="300"/>
              </a:spcBef>
              <a:spcAft>
                <a:spcPts val="0"/>
              </a:spcAft>
              <a:buSzPts val="3000"/>
              <a:buChar char="•"/>
              <a:defRPr sz="3000"/>
            </a:lvl7pPr>
            <a:lvl8pPr lvl="7" algn="l">
              <a:lnSpc>
                <a:spcPct val="100000"/>
              </a:lnSpc>
              <a:spcBef>
                <a:spcPts val="300"/>
              </a:spcBef>
              <a:spcAft>
                <a:spcPts val="0"/>
              </a:spcAft>
              <a:buSzPts val="3000"/>
              <a:buChar char="•"/>
              <a:defRPr sz="3000"/>
            </a:lvl8pPr>
            <a:lvl9pPr lvl="8" algn="l">
              <a:lnSpc>
                <a:spcPct val="100000"/>
              </a:lnSpc>
              <a:spcBef>
                <a:spcPts val="300"/>
              </a:spcBef>
              <a:spcAft>
                <a:spcPts val="0"/>
              </a:spcAft>
              <a:buSzPts val="3000"/>
              <a:buChar char="•"/>
              <a:defRPr sz="3000"/>
            </a:lvl9pPr>
          </a:lstStyle>
          <a:p/>
        </p:txBody>
      </p:sp>
      <p:sp>
        <p:nvSpPr>
          <p:cNvPr id="20" name="Google Shape;20;p2"/>
          <p:cNvSpPr/>
          <p:nvPr/>
        </p:nvSpPr>
        <p:spPr>
          <a:xfrm>
            <a:off x="0" y="210302"/>
            <a:ext cx="9144000" cy="56400"/>
          </a:xfrm>
          <a:prstGeom prst="rect">
            <a:avLst/>
          </a:prstGeom>
          <a:solidFill>
            <a:srgbClr val="980000"/>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p:cSld name="Titre et texte">
    <p:spTree>
      <p:nvGrpSpPr>
        <p:cNvPr id="50" name="Shape 50"/>
        <p:cNvGrpSpPr/>
        <p:nvPr/>
      </p:nvGrpSpPr>
      <p:grpSpPr>
        <a:xfrm>
          <a:off x="0" y="0"/>
          <a:ext cx="0" cy="0"/>
          <a:chOff x="0" y="0"/>
          <a:chExt cx="0" cy="0"/>
        </a:xfrm>
      </p:grpSpPr>
      <p:sp>
        <p:nvSpPr>
          <p:cNvPr id="51" name="Google Shape;51;p11"/>
          <p:cNvSpPr txBox="1"/>
          <p:nvPr>
            <p:ph type="title"/>
          </p:nvPr>
        </p:nvSpPr>
        <p:spPr>
          <a:xfrm>
            <a:off x="324000" y="-1"/>
            <a:ext cx="8496900" cy="499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accent1"/>
              </a:buClr>
              <a:buSzPts val="2900"/>
              <a:buFont typeface="Calibri"/>
              <a:buNone/>
              <a:defRPr sz="2900">
                <a:latin typeface="Calibri"/>
                <a:ea typeface="Calibri"/>
                <a:cs typeface="Calibri"/>
                <a:sym typeface="Calibri"/>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2" name="Google Shape;52;p11"/>
          <p:cNvSpPr txBox="1"/>
          <p:nvPr>
            <p:ph idx="12" type="sldNum"/>
          </p:nvPr>
        </p:nvSpPr>
        <p:spPr>
          <a:xfrm>
            <a:off x="8555760" y="4905453"/>
            <a:ext cx="270000" cy="135000"/>
          </a:xfrm>
          <a:prstGeom prst="rect">
            <a:avLst/>
          </a:prstGeom>
          <a:noFill/>
          <a:ln>
            <a:noFill/>
          </a:ln>
        </p:spPr>
        <p:txBody>
          <a:bodyPr anchorCtr="0" anchor="t" bIns="0" lIns="0" spcFirstLastPara="1" rIns="0" wrap="square" tIns="0">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fr-FR"/>
              <a:t>‹#›</a:t>
            </a:fld>
            <a:endParaRPr/>
          </a:p>
        </p:txBody>
      </p:sp>
      <p:sp>
        <p:nvSpPr>
          <p:cNvPr id="53" name="Google Shape;53;p11"/>
          <p:cNvSpPr txBox="1"/>
          <p:nvPr>
            <p:ph idx="1" type="body"/>
          </p:nvPr>
        </p:nvSpPr>
        <p:spPr>
          <a:xfrm>
            <a:off x="324000" y="923400"/>
            <a:ext cx="8496900" cy="3510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a:lvl1pPr>
            <a:lvl2pPr indent="-317500" lvl="1" marL="914400" rtl="0" algn="l">
              <a:lnSpc>
                <a:spcPct val="100000"/>
              </a:lnSpc>
              <a:spcBef>
                <a:spcPts val="0"/>
              </a:spcBef>
              <a:spcAft>
                <a:spcPts val="0"/>
              </a:spcAft>
              <a:buClr>
                <a:schemeClr val="dk1"/>
              </a:buClr>
              <a:buSzPts val="1400"/>
              <a:buChar char="–"/>
              <a:defRPr/>
            </a:lvl2pPr>
            <a:lvl3pPr indent="-317500" lvl="2" marL="1371600" rtl="0" algn="l">
              <a:lnSpc>
                <a:spcPct val="100000"/>
              </a:lnSpc>
              <a:spcBef>
                <a:spcPts val="0"/>
              </a:spcBef>
              <a:spcAft>
                <a:spcPts val="0"/>
              </a:spcAft>
              <a:buClr>
                <a:schemeClr val="dk1"/>
              </a:buClr>
              <a:buSzPts val="1400"/>
              <a:buChar char="o"/>
              <a:defRPr/>
            </a:lvl3pPr>
            <a:lvl4pPr indent="-317500" lvl="3" marL="1828800" rtl="0" algn="l">
              <a:lnSpc>
                <a:spcPct val="100000"/>
              </a:lnSpc>
              <a:spcBef>
                <a:spcPts val="0"/>
              </a:spcBef>
              <a:spcAft>
                <a:spcPts val="0"/>
              </a:spcAft>
              <a:buClr>
                <a:schemeClr val="dk1"/>
              </a:buClr>
              <a:buSzPts val="1400"/>
              <a:buChar char="-"/>
              <a:defRPr/>
            </a:lvl4pPr>
            <a:lvl5pPr indent="-317500" lvl="4" marL="2286000" rtl="0" algn="l">
              <a:lnSpc>
                <a:spcPct val="100000"/>
              </a:lnSpc>
              <a:spcBef>
                <a:spcPts val="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2400"/>
              <a:buNone/>
              <a:defRPr>
                <a:solidFill>
                  <a:schemeClr val="dk1"/>
                </a:solidFill>
                <a:latin typeface="Calibri"/>
                <a:ea typeface="Calibri"/>
                <a:cs typeface="Calibri"/>
                <a:sym typeface="Calibri"/>
              </a:defRPr>
            </a:lvl1pPr>
            <a:lvl2pPr lvl="1" algn="l">
              <a:lnSpc>
                <a:spcPct val="105000"/>
              </a:lnSpc>
              <a:spcBef>
                <a:spcPts val="0"/>
              </a:spcBef>
              <a:spcAft>
                <a:spcPts val="0"/>
              </a:spcAft>
              <a:buSzPts val="2400"/>
              <a:buNone/>
              <a:defRPr/>
            </a:lvl2pPr>
            <a:lvl3pPr lvl="2" algn="l">
              <a:lnSpc>
                <a:spcPct val="105000"/>
              </a:lnSpc>
              <a:spcBef>
                <a:spcPts val="0"/>
              </a:spcBef>
              <a:spcAft>
                <a:spcPts val="0"/>
              </a:spcAft>
              <a:buSzPts val="2400"/>
              <a:buNone/>
              <a:defRPr/>
            </a:lvl3pPr>
            <a:lvl4pPr lvl="3" algn="l">
              <a:lnSpc>
                <a:spcPct val="105000"/>
              </a:lnSpc>
              <a:spcBef>
                <a:spcPts val="0"/>
              </a:spcBef>
              <a:spcAft>
                <a:spcPts val="0"/>
              </a:spcAft>
              <a:buSzPts val="2400"/>
              <a:buNone/>
              <a:defRPr/>
            </a:lvl4pPr>
            <a:lvl5pPr lvl="4" algn="l">
              <a:lnSpc>
                <a:spcPct val="105000"/>
              </a:lnSpc>
              <a:spcBef>
                <a:spcPts val="0"/>
              </a:spcBef>
              <a:spcAft>
                <a:spcPts val="0"/>
              </a:spcAft>
              <a:buSzPts val="2400"/>
              <a:buNone/>
              <a:defRPr/>
            </a:lvl5pPr>
            <a:lvl6pPr lvl="5" algn="l">
              <a:lnSpc>
                <a:spcPct val="105000"/>
              </a:lnSpc>
              <a:spcBef>
                <a:spcPts val="0"/>
              </a:spcBef>
              <a:spcAft>
                <a:spcPts val="0"/>
              </a:spcAft>
              <a:buSzPts val="2400"/>
              <a:buNone/>
              <a:defRPr/>
            </a:lvl6pPr>
            <a:lvl7pPr lvl="6" algn="l">
              <a:lnSpc>
                <a:spcPct val="105000"/>
              </a:lnSpc>
              <a:spcBef>
                <a:spcPts val="0"/>
              </a:spcBef>
              <a:spcAft>
                <a:spcPts val="0"/>
              </a:spcAft>
              <a:buSzPts val="2400"/>
              <a:buNone/>
              <a:defRPr/>
            </a:lvl7pPr>
            <a:lvl8pPr lvl="7" algn="l">
              <a:lnSpc>
                <a:spcPct val="105000"/>
              </a:lnSpc>
              <a:spcBef>
                <a:spcPts val="0"/>
              </a:spcBef>
              <a:spcAft>
                <a:spcPts val="0"/>
              </a:spcAft>
              <a:buSzPts val="2400"/>
              <a:buNone/>
              <a:defRPr/>
            </a:lvl8pPr>
            <a:lvl9pPr lvl="8" algn="l">
              <a:lnSpc>
                <a:spcPct val="105000"/>
              </a:lnSpc>
              <a:spcBef>
                <a:spcPts val="0"/>
              </a:spcBef>
              <a:spcAft>
                <a:spcPts val="0"/>
              </a:spcAft>
              <a:buSzPts val="2400"/>
              <a:buNone/>
              <a:defRPr/>
            </a:lvl9pPr>
          </a:lstStyle>
          <a:p/>
        </p:txBody>
      </p:sp>
      <p:sp>
        <p:nvSpPr>
          <p:cNvPr id="23" name="Google Shape;23;p3"/>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1000"/>
              </a:spcBef>
              <a:spcAft>
                <a:spcPts val="0"/>
              </a:spcAft>
              <a:buSzPts val="1400"/>
              <a:buChar char="▪"/>
              <a:defRPr b="1" sz="1400">
                <a:solidFill>
                  <a:schemeClr val="dk1"/>
                </a:solidFill>
                <a:latin typeface="Calibri"/>
                <a:ea typeface="Calibri"/>
                <a:cs typeface="Calibri"/>
                <a:sym typeface="Calibri"/>
              </a:defRPr>
            </a:lvl1pPr>
            <a:lvl2pPr indent="-304800" lvl="1" marL="914400" algn="l">
              <a:lnSpc>
                <a:spcPct val="90000"/>
              </a:lnSpc>
              <a:spcBef>
                <a:spcPts val="200"/>
              </a:spcBef>
              <a:spcAft>
                <a:spcPts val="0"/>
              </a:spcAft>
              <a:buClr>
                <a:srgbClr val="746457"/>
              </a:buClr>
              <a:buSzPts val="1200"/>
              <a:buFont typeface="Calibri"/>
              <a:buChar char="–"/>
              <a:defRPr sz="1200">
                <a:solidFill>
                  <a:srgbClr val="746457"/>
                </a:solidFill>
                <a:latin typeface="Calibri"/>
                <a:ea typeface="Calibri"/>
                <a:cs typeface="Calibri"/>
                <a:sym typeface="Calibri"/>
              </a:defRPr>
            </a:lvl2pPr>
            <a:lvl3pPr indent="-304800" lvl="2" marL="1371600" algn="l">
              <a:lnSpc>
                <a:spcPct val="90000"/>
              </a:lnSpc>
              <a:spcBef>
                <a:spcPts val="300"/>
              </a:spcBef>
              <a:spcAft>
                <a:spcPts val="0"/>
              </a:spcAft>
              <a:buClr>
                <a:srgbClr val="746457"/>
              </a:buClr>
              <a:buSzPts val="1200"/>
              <a:buFont typeface="Arial"/>
              <a:buChar char="•"/>
              <a:defRPr sz="1000">
                <a:solidFill>
                  <a:srgbClr val="746457"/>
                </a:solidFill>
                <a:latin typeface="Calibri"/>
                <a:ea typeface="Calibri"/>
                <a:cs typeface="Calibri"/>
                <a:sym typeface="Calibri"/>
              </a:defRPr>
            </a:lvl3pPr>
            <a:lvl4pPr indent="-292100" lvl="3" marL="1828800" algn="l">
              <a:lnSpc>
                <a:spcPct val="90000"/>
              </a:lnSpc>
              <a:spcBef>
                <a:spcPts val="300"/>
              </a:spcBef>
              <a:spcAft>
                <a:spcPts val="0"/>
              </a:spcAft>
              <a:buClr>
                <a:srgbClr val="746457"/>
              </a:buClr>
              <a:buSzPts val="1000"/>
              <a:buChar char="-"/>
              <a:defRPr b="0" sz="1000">
                <a:solidFill>
                  <a:srgbClr val="746457"/>
                </a:solidFill>
                <a:latin typeface="Calibri"/>
                <a:ea typeface="Calibri"/>
                <a:cs typeface="Calibri"/>
                <a:sym typeface="Calibri"/>
              </a:defRPr>
            </a:lvl4pPr>
            <a:lvl5pPr indent="-279400" lvl="4" marL="2286000" algn="l">
              <a:lnSpc>
                <a:spcPct val="90000"/>
              </a:lnSpc>
              <a:spcBef>
                <a:spcPts val="300"/>
              </a:spcBef>
              <a:spcAft>
                <a:spcPts val="0"/>
              </a:spcAft>
              <a:buClr>
                <a:srgbClr val="746457"/>
              </a:buClr>
              <a:buSzPts val="800"/>
              <a:buFont typeface="Courier New"/>
              <a:buChar char="o"/>
              <a:defRPr sz="1000">
                <a:solidFill>
                  <a:srgbClr val="746457"/>
                </a:solidFill>
                <a:latin typeface="Calibri"/>
                <a:ea typeface="Calibri"/>
                <a:cs typeface="Calibri"/>
                <a:sym typeface="Calibri"/>
              </a:defRPr>
            </a:lvl5pPr>
            <a:lvl6pPr indent="-330200" lvl="5" marL="2743200" algn="l">
              <a:lnSpc>
                <a:spcPct val="100000"/>
              </a:lnSpc>
              <a:spcBef>
                <a:spcPts val="300"/>
              </a:spcBef>
              <a:spcAft>
                <a:spcPts val="0"/>
              </a:spcAft>
              <a:buSzPts val="1600"/>
              <a:buChar char="•"/>
              <a:defRPr/>
            </a:lvl6pPr>
            <a:lvl7pPr indent="-330200" lvl="6" marL="3200400" algn="l">
              <a:lnSpc>
                <a:spcPct val="100000"/>
              </a:lnSpc>
              <a:spcBef>
                <a:spcPts val="300"/>
              </a:spcBef>
              <a:spcAft>
                <a:spcPts val="0"/>
              </a:spcAft>
              <a:buSzPts val="1600"/>
              <a:buChar char="•"/>
              <a:defRPr/>
            </a:lvl7pPr>
            <a:lvl8pPr indent="-330200" lvl="7" marL="3657600" algn="l">
              <a:lnSpc>
                <a:spcPct val="100000"/>
              </a:lnSpc>
              <a:spcBef>
                <a:spcPts val="300"/>
              </a:spcBef>
              <a:spcAft>
                <a:spcPts val="0"/>
              </a:spcAft>
              <a:buSzPts val="1600"/>
              <a:buChar char="•"/>
              <a:defRPr/>
            </a:lvl8pPr>
            <a:lvl9pPr indent="-330200" lvl="8" marL="4114800" algn="l">
              <a:lnSpc>
                <a:spcPct val="100000"/>
              </a:lnSpc>
              <a:spcBef>
                <a:spcPts val="300"/>
              </a:spcBef>
              <a:spcAft>
                <a:spcPts val="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age de transition" showMasterSp="0">
  <p:cSld name="1_Page de transition">
    <p:spTree>
      <p:nvGrpSpPr>
        <p:cNvPr id="24" name="Shape 24"/>
        <p:cNvGrpSpPr/>
        <p:nvPr/>
      </p:nvGrpSpPr>
      <p:grpSpPr>
        <a:xfrm>
          <a:off x="0" y="0"/>
          <a:ext cx="0" cy="0"/>
          <a:chOff x="0" y="0"/>
          <a:chExt cx="0" cy="0"/>
        </a:xfrm>
      </p:grpSpPr>
      <p:sp>
        <p:nvSpPr>
          <p:cNvPr id="25" name="Google Shape;25;p4"/>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lvl1pPr indent="-228600" lvl="0" marL="457200" rtl="0" algn="r">
              <a:lnSpc>
                <a:spcPct val="90000"/>
              </a:lnSpc>
              <a:spcBef>
                <a:spcPts val="200"/>
              </a:spcBef>
              <a:spcAft>
                <a:spcPts val="0"/>
              </a:spcAft>
              <a:buSzPts val="6200"/>
              <a:buNone/>
              <a:defRPr sz="6200"/>
            </a:lvl1pPr>
            <a:lvl2pPr indent="-330200" lvl="1" marL="914400" rtl="0" algn="l">
              <a:lnSpc>
                <a:spcPct val="90000"/>
              </a:lnSpc>
              <a:spcBef>
                <a:spcPts val="200"/>
              </a:spcBef>
              <a:spcAft>
                <a:spcPts val="0"/>
              </a:spcAft>
              <a:buSzPts val="1600"/>
              <a:buChar char="–"/>
              <a:defRPr/>
            </a:lvl2pPr>
            <a:lvl3pPr indent="-330200" lvl="2" marL="1371600" rtl="0" algn="l">
              <a:lnSpc>
                <a:spcPct val="90000"/>
              </a:lnSpc>
              <a:spcBef>
                <a:spcPts val="200"/>
              </a:spcBef>
              <a:spcAft>
                <a:spcPts val="0"/>
              </a:spcAft>
              <a:buSzPts val="1600"/>
              <a:buChar char="o"/>
              <a:defRPr/>
            </a:lvl3pPr>
            <a:lvl4pPr indent="-330200" lvl="3" marL="1828800" rtl="0" algn="l">
              <a:lnSpc>
                <a:spcPct val="90000"/>
              </a:lnSpc>
              <a:spcBef>
                <a:spcPts val="200"/>
              </a:spcBef>
              <a:spcAft>
                <a:spcPts val="0"/>
              </a:spcAft>
              <a:buSzPts val="1600"/>
              <a:buChar char="-"/>
              <a:defRPr/>
            </a:lvl4pPr>
            <a:lvl5pPr indent="-330200" lvl="4" marL="2286000" rtl="0" algn="l">
              <a:lnSpc>
                <a:spcPct val="90000"/>
              </a:lnSpc>
              <a:spcBef>
                <a:spcPts val="200"/>
              </a:spcBef>
              <a:spcAft>
                <a:spcPts val="0"/>
              </a:spcAft>
              <a:buSzPts val="1600"/>
              <a:buChar char="•"/>
              <a:defRPr/>
            </a:lvl5pPr>
            <a:lvl6pPr indent="-330200" lvl="5" marL="2743200" rtl="0" algn="l">
              <a:lnSpc>
                <a:spcPct val="100000"/>
              </a:lnSpc>
              <a:spcBef>
                <a:spcPts val="300"/>
              </a:spcBef>
              <a:spcAft>
                <a:spcPts val="0"/>
              </a:spcAft>
              <a:buSzPts val="1600"/>
              <a:buChar char="•"/>
              <a:defRPr/>
            </a:lvl6pPr>
            <a:lvl7pPr indent="-330200" lvl="6" marL="3200400" rtl="0" algn="l">
              <a:lnSpc>
                <a:spcPct val="100000"/>
              </a:lnSpc>
              <a:spcBef>
                <a:spcPts val="300"/>
              </a:spcBef>
              <a:spcAft>
                <a:spcPts val="0"/>
              </a:spcAft>
              <a:buSzPts val="1600"/>
              <a:buChar char="•"/>
              <a:defRPr/>
            </a:lvl7pPr>
            <a:lvl8pPr indent="-330200" lvl="7" marL="3657600" rtl="0" algn="l">
              <a:lnSpc>
                <a:spcPct val="100000"/>
              </a:lnSpc>
              <a:spcBef>
                <a:spcPts val="300"/>
              </a:spcBef>
              <a:spcAft>
                <a:spcPts val="0"/>
              </a:spcAft>
              <a:buSzPts val="1600"/>
              <a:buChar char="•"/>
              <a:defRPr/>
            </a:lvl8pPr>
            <a:lvl9pPr indent="-330200" lvl="8" marL="4114800" rtl="0" algn="l">
              <a:lnSpc>
                <a:spcPct val="100000"/>
              </a:lnSpc>
              <a:spcBef>
                <a:spcPts val="300"/>
              </a:spcBef>
              <a:spcAft>
                <a:spcPts val="0"/>
              </a:spcAft>
              <a:buSzPts val="1600"/>
              <a:buChar char="•"/>
              <a:defRPr/>
            </a:lvl9pPr>
          </a:lstStyle>
          <a:p/>
        </p:txBody>
      </p:sp>
      <p:sp>
        <p:nvSpPr>
          <p:cNvPr id="26" name="Google Shape;26;p4"/>
          <p:cNvSpPr txBox="1"/>
          <p:nvPr>
            <p:ph idx="2" type="body"/>
          </p:nvPr>
        </p:nvSpPr>
        <p:spPr>
          <a:xfrm>
            <a:off x="1963282" y="742244"/>
            <a:ext cx="6995700" cy="880200"/>
          </a:xfrm>
          <a:prstGeom prst="rect">
            <a:avLst/>
          </a:prstGeom>
          <a:noFill/>
          <a:ln>
            <a:noFill/>
          </a:ln>
        </p:spPr>
        <p:txBody>
          <a:bodyPr anchorCtr="0" anchor="b" bIns="0" lIns="62300" spcFirstLastPara="1" rIns="31150" wrap="square" tIns="38475">
            <a:noAutofit/>
          </a:bodyPr>
          <a:lstStyle>
            <a:lvl1pPr indent="-228600" lvl="0" marL="457200" algn="l">
              <a:lnSpc>
                <a:spcPct val="90000"/>
              </a:lnSpc>
              <a:spcBef>
                <a:spcPts val="200"/>
              </a:spcBef>
              <a:spcAft>
                <a:spcPts val="0"/>
              </a:spcAft>
              <a:buSzPts val="3800"/>
              <a:buNone/>
              <a:defRPr b="1" sz="3800"/>
            </a:lvl1pPr>
            <a:lvl2pPr indent="-330200" lvl="1" marL="914400" algn="l">
              <a:lnSpc>
                <a:spcPct val="90000"/>
              </a:lnSpc>
              <a:spcBef>
                <a:spcPts val="200"/>
              </a:spcBef>
              <a:spcAft>
                <a:spcPts val="0"/>
              </a:spcAft>
              <a:buSzPts val="1600"/>
              <a:buChar char="–"/>
              <a:defRPr/>
            </a:lvl2pPr>
            <a:lvl3pPr indent="-330200" lvl="2" marL="1371600" algn="l">
              <a:lnSpc>
                <a:spcPct val="90000"/>
              </a:lnSpc>
              <a:spcBef>
                <a:spcPts val="200"/>
              </a:spcBef>
              <a:spcAft>
                <a:spcPts val="0"/>
              </a:spcAft>
              <a:buSzPts val="1600"/>
              <a:buChar char="o"/>
              <a:defRPr/>
            </a:lvl3pPr>
            <a:lvl4pPr indent="-330200" lvl="3" marL="1828800" algn="l">
              <a:lnSpc>
                <a:spcPct val="90000"/>
              </a:lnSpc>
              <a:spcBef>
                <a:spcPts val="200"/>
              </a:spcBef>
              <a:spcAft>
                <a:spcPts val="0"/>
              </a:spcAft>
              <a:buSzPts val="1600"/>
              <a:buChar char="-"/>
              <a:defRPr/>
            </a:lvl4pPr>
            <a:lvl5pPr indent="-330200" lvl="4" marL="2286000" algn="l">
              <a:lnSpc>
                <a:spcPct val="90000"/>
              </a:lnSpc>
              <a:spcBef>
                <a:spcPts val="200"/>
              </a:spcBef>
              <a:spcAft>
                <a:spcPts val="0"/>
              </a:spcAft>
              <a:buSzPts val="1600"/>
              <a:buChar char="•"/>
              <a:defRPr/>
            </a:lvl5pPr>
            <a:lvl6pPr indent="-330200" lvl="5" marL="2743200" algn="l">
              <a:lnSpc>
                <a:spcPct val="100000"/>
              </a:lnSpc>
              <a:spcBef>
                <a:spcPts val="300"/>
              </a:spcBef>
              <a:spcAft>
                <a:spcPts val="0"/>
              </a:spcAft>
              <a:buSzPts val="1600"/>
              <a:buChar char="•"/>
              <a:defRPr/>
            </a:lvl6pPr>
            <a:lvl7pPr indent="-330200" lvl="6" marL="3200400" algn="l">
              <a:lnSpc>
                <a:spcPct val="100000"/>
              </a:lnSpc>
              <a:spcBef>
                <a:spcPts val="300"/>
              </a:spcBef>
              <a:spcAft>
                <a:spcPts val="0"/>
              </a:spcAft>
              <a:buSzPts val="1600"/>
              <a:buChar char="•"/>
              <a:defRPr/>
            </a:lvl7pPr>
            <a:lvl8pPr indent="-330200" lvl="7" marL="3657600" algn="l">
              <a:lnSpc>
                <a:spcPct val="100000"/>
              </a:lnSpc>
              <a:spcBef>
                <a:spcPts val="300"/>
              </a:spcBef>
              <a:spcAft>
                <a:spcPts val="0"/>
              </a:spcAft>
              <a:buSzPts val="1600"/>
              <a:buChar char="•"/>
              <a:defRPr/>
            </a:lvl8pPr>
            <a:lvl9pPr indent="-330200" lvl="8" marL="4114800" algn="l">
              <a:lnSpc>
                <a:spcPct val="100000"/>
              </a:lnSpc>
              <a:spcBef>
                <a:spcPts val="300"/>
              </a:spcBef>
              <a:spcAft>
                <a:spcPts val="0"/>
              </a:spcAft>
              <a:buSzPts val="1600"/>
              <a:buChar char="•"/>
              <a:defRPr/>
            </a:lvl9pPr>
          </a:lstStyle>
          <a:p/>
        </p:txBody>
      </p:sp>
      <p:sp>
        <p:nvSpPr>
          <p:cNvPr id="27" name="Google Shape;27;p4"/>
          <p:cNvSpPr/>
          <p:nvPr/>
        </p:nvSpPr>
        <p:spPr>
          <a:xfrm>
            <a:off x="1647367" y="742243"/>
            <a:ext cx="116400" cy="880200"/>
          </a:xfrm>
          <a:prstGeom prst="roundRect">
            <a:avLst>
              <a:gd fmla="val 50000" name="adj"/>
            </a:avLst>
          </a:prstGeom>
          <a:solidFill>
            <a:srgbClr val="980000"/>
          </a:solidFill>
          <a:ln cap="flat" cmpd="sng" w="9525">
            <a:solidFill>
              <a:srgbClr val="980000"/>
            </a:solidFill>
            <a:prstDash val="solid"/>
            <a:round/>
            <a:headEnd len="sm" w="sm" type="none"/>
            <a:tailEnd len="sm" w="sm" type="none"/>
          </a:ln>
        </p:spPr>
        <p:txBody>
          <a:bodyPr anchorCtr="0" anchor="ctr" bIns="39550" lIns="0" spcFirstLastPara="1" rIns="0" wrap="square" tIns="3955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small" strike="noStrike">
              <a:solidFill>
                <a:schemeClr val="lt1"/>
              </a:solidFill>
              <a:latin typeface="Calibri"/>
              <a:ea typeface="Calibri"/>
              <a:cs typeface="Calibri"/>
              <a:sym typeface="Calibri"/>
            </a:endParaRPr>
          </a:p>
        </p:txBody>
      </p:sp>
      <p:sp>
        <p:nvSpPr>
          <p:cNvPr id="28" name="Google Shape;28;p4"/>
          <p:cNvSpPr txBox="1"/>
          <p:nvPr>
            <p:ph idx="3" type="body"/>
          </p:nvPr>
        </p:nvSpPr>
        <p:spPr>
          <a:xfrm>
            <a:off x="1963283" y="2029478"/>
            <a:ext cx="6723600" cy="25650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200"/>
              </a:spcBef>
              <a:spcAft>
                <a:spcPts val="0"/>
              </a:spcAft>
              <a:buSzPts val="1400"/>
              <a:buChar char="▪"/>
              <a:defRPr sz="1400"/>
            </a:lvl1pPr>
            <a:lvl2pPr indent="-304800" lvl="1" marL="914400" algn="l">
              <a:lnSpc>
                <a:spcPct val="90000"/>
              </a:lnSpc>
              <a:spcBef>
                <a:spcPts val="200"/>
              </a:spcBef>
              <a:spcAft>
                <a:spcPts val="0"/>
              </a:spcAft>
              <a:buSzPts val="1200"/>
              <a:buChar char="–"/>
              <a:defRPr sz="1200"/>
            </a:lvl2pPr>
            <a:lvl3pPr indent="-292100" lvl="2" marL="1371600" algn="l">
              <a:lnSpc>
                <a:spcPct val="90000"/>
              </a:lnSpc>
              <a:spcBef>
                <a:spcPts val="200"/>
              </a:spcBef>
              <a:spcAft>
                <a:spcPts val="0"/>
              </a:spcAft>
              <a:buSzPts val="1000"/>
              <a:buChar char="o"/>
              <a:defRPr sz="1000"/>
            </a:lvl3pPr>
            <a:lvl4pPr indent="-292100" lvl="3" marL="1828800" algn="l">
              <a:lnSpc>
                <a:spcPct val="90000"/>
              </a:lnSpc>
              <a:spcBef>
                <a:spcPts val="200"/>
              </a:spcBef>
              <a:spcAft>
                <a:spcPts val="0"/>
              </a:spcAft>
              <a:buSzPts val="1000"/>
              <a:buChar char="-"/>
              <a:defRPr sz="1000"/>
            </a:lvl4pPr>
            <a:lvl5pPr indent="-292100" lvl="4" marL="2286000" algn="l">
              <a:lnSpc>
                <a:spcPct val="90000"/>
              </a:lnSpc>
              <a:spcBef>
                <a:spcPts val="200"/>
              </a:spcBef>
              <a:spcAft>
                <a:spcPts val="0"/>
              </a:spcAft>
              <a:buSzPts val="1000"/>
              <a:buFont typeface="Calibri"/>
              <a:buChar char="•"/>
              <a:defRPr sz="1000"/>
            </a:lvl5pPr>
            <a:lvl6pPr indent="-336550" lvl="5" marL="2743200" algn="l">
              <a:lnSpc>
                <a:spcPct val="100000"/>
              </a:lnSpc>
              <a:spcBef>
                <a:spcPts val="300"/>
              </a:spcBef>
              <a:spcAft>
                <a:spcPts val="0"/>
              </a:spcAft>
              <a:buSzPts val="1700"/>
              <a:buFont typeface="Calibri"/>
              <a:buChar char="•"/>
              <a:defRPr sz="1700"/>
            </a:lvl6pPr>
            <a:lvl7pPr indent="-336550" lvl="6" marL="3200400" algn="l">
              <a:lnSpc>
                <a:spcPct val="100000"/>
              </a:lnSpc>
              <a:spcBef>
                <a:spcPts val="300"/>
              </a:spcBef>
              <a:spcAft>
                <a:spcPts val="0"/>
              </a:spcAft>
              <a:buSzPts val="1700"/>
              <a:buFont typeface="Calibri"/>
              <a:buChar char="•"/>
              <a:defRPr sz="1700"/>
            </a:lvl7pPr>
            <a:lvl8pPr indent="-336550" lvl="7" marL="3657600" algn="l">
              <a:lnSpc>
                <a:spcPct val="100000"/>
              </a:lnSpc>
              <a:spcBef>
                <a:spcPts val="300"/>
              </a:spcBef>
              <a:spcAft>
                <a:spcPts val="0"/>
              </a:spcAft>
              <a:buSzPts val="1700"/>
              <a:buFont typeface="Calibri"/>
              <a:buChar char="•"/>
              <a:defRPr sz="1700"/>
            </a:lvl8pPr>
            <a:lvl9pPr indent="-336550" lvl="8" marL="4114800" algn="l">
              <a:lnSpc>
                <a:spcPct val="100000"/>
              </a:lnSpc>
              <a:spcBef>
                <a:spcPts val="300"/>
              </a:spcBef>
              <a:spcAft>
                <a:spcPts val="0"/>
              </a:spcAft>
              <a:buSzPts val="1700"/>
              <a:buFont typeface="Calibri"/>
              <a:buChar char="•"/>
              <a:defRPr sz="17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age de transition" showMasterSp="0">
  <p:cSld name="2_Page de transition">
    <p:spTree>
      <p:nvGrpSpPr>
        <p:cNvPr id="29" name="Shape 29"/>
        <p:cNvGrpSpPr/>
        <p:nvPr/>
      </p:nvGrpSpPr>
      <p:grpSpPr>
        <a:xfrm>
          <a:off x="0" y="0"/>
          <a:ext cx="0" cy="0"/>
          <a:chOff x="0" y="0"/>
          <a:chExt cx="0" cy="0"/>
        </a:xfrm>
      </p:grpSpPr>
      <p:sp>
        <p:nvSpPr>
          <p:cNvPr id="30" name="Google Shape;30;p5"/>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200"/>
              </a:spcBef>
              <a:spcAft>
                <a:spcPts val="0"/>
              </a:spcAft>
              <a:buSzPts val="1400"/>
              <a:buNone/>
              <a:defRPr sz="3100"/>
            </a:lvl1pPr>
            <a:lvl2pPr indent="-304800" lvl="1" marL="914400" algn="l">
              <a:lnSpc>
                <a:spcPct val="90000"/>
              </a:lnSpc>
              <a:spcBef>
                <a:spcPts val="200"/>
              </a:spcBef>
              <a:spcAft>
                <a:spcPts val="0"/>
              </a:spcAft>
              <a:buSzPts val="1200"/>
              <a:buChar char="–"/>
              <a:defRPr/>
            </a:lvl2pPr>
            <a:lvl3pPr indent="-292100" lvl="2" marL="1371600" algn="l">
              <a:lnSpc>
                <a:spcPct val="90000"/>
              </a:lnSpc>
              <a:spcBef>
                <a:spcPts val="200"/>
              </a:spcBef>
              <a:spcAft>
                <a:spcPts val="0"/>
              </a:spcAft>
              <a:buSzPts val="1000"/>
              <a:buChar char="o"/>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73050" lvl="5" marL="2743200" algn="l">
              <a:lnSpc>
                <a:spcPct val="100000"/>
              </a:lnSpc>
              <a:spcBef>
                <a:spcPts val="100"/>
              </a:spcBef>
              <a:spcAft>
                <a:spcPts val="0"/>
              </a:spcAft>
              <a:buSzPts val="700"/>
              <a:buChar char="•"/>
              <a:defRPr/>
            </a:lvl6pPr>
            <a:lvl7pPr indent="-273050" lvl="6" marL="3200400" algn="l">
              <a:lnSpc>
                <a:spcPct val="100000"/>
              </a:lnSpc>
              <a:spcBef>
                <a:spcPts val="100"/>
              </a:spcBef>
              <a:spcAft>
                <a:spcPts val="0"/>
              </a:spcAft>
              <a:buSzPts val="700"/>
              <a:buChar char="•"/>
              <a:defRPr/>
            </a:lvl7pPr>
            <a:lvl8pPr indent="-273050" lvl="7" marL="3657600" algn="l">
              <a:lnSpc>
                <a:spcPct val="100000"/>
              </a:lnSpc>
              <a:spcBef>
                <a:spcPts val="100"/>
              </a:spcBef>
              <a:spcAft>
                <a:spcPts val="0"/>
              </a:spcAft>
              <a:buSzPts val="700"/>
              <a:buChar char="•"/>
              <a:defRPr/>
            </a:lvl8pPr>
            <a:lvl9pPr indent="-273050" lvl="8" marL="4114800" algn="l">
              <a:lnSpc>
                <a:spcPct val="100000"/>
              </a:lnSpc>
              <a:spcBef>
                <a:spcPts val="100"/>
              </a:spcBef>
              <a:spcAft>
                <a:spcPts val="0"/>
              </a:spcAft>
              <a:buSzPts val="700"/>
              <a:buChar char="•"/>
              <a:defRPr/>
            </a:lvl9pPr>
          </a:lstStyle>
          <a:p/>
        </p:txBody>
      </p:sp>
      <p:sp>
        <p:nvSpPr>
          <p:cNvPr id="31" name="Google Shape;31;p5"/>
          <p:cNvSpPr txBox="1"/>
          <p:nvPr>
            <p:ph idx="2" type="body"/>
          </p:nvPr>
        </p:nvSpPr>
        <p:spPr>
          <a:xfrm>
            <a:off x="1780306" y="742244"/>
            <a:ext cx="7178700" cy="587400"/>
          </a:xfrm>
          <a:prstGeom prst="rect">
            <a:avLst/>
          </a:prstGeom>
          <a:noFill/>
          <a:ln>
            <a:noFill/>
          </a:ln>
        </p:spPr>
        <p:txBody>
          <a:bodyPr anchorCtr="0" anchor="b" bIns="0" lIns="62300" spcFirstLastPara="1" rIns="31150" wrap="square" tIns="38475">
            <a:noAutofit/>
          </a:bodyPr>
          <a:lstStyle>
            <a:lvl1pPr indent="-228600" lvl="0" marL="457200" algn="l">
              <a:lnSpc>
                <a:spcPct val="90000"/>
              </a:lnSpc>
              <a:spcBef>
                <a:spcPts val="200"/>
              </a:spcBef>
              <a:spcAft>
                <a:spcPts val="0"/>
              </a:spcAft>
              <a:buSzPts val="1400"/>
              <a:buNone/>
              <a:defRPr b="1" sz="3100"/>
            </a:lvl1pPr>
            <a:lvl2pPr indent="-304800" lvl="1" marL="914400" algn="l">
              <a:lnSpc>
                <a:spcPct val="90000"/>
              </a:lnSpc>
              <a:spcBef>
                <a:spcPts val="200"/>
              </a:spcBef>
              <a:spcAft>
                <a:spcPts val="0"/>
              </a:spcAft>
              <a:buSzPts val="1200"/>
              <a:buChar char="–"/>
              <a:defRPr/>
            </a:lvl2pPr>
            <a:lvl3pPr indent="-292100" lvl="2" marL="1371600" algn="l">
              <a:lnSpc>
                <a:spcPct val="90000"/>
              </a:lnSpc>
              <a:spcBef>
                <a:spcPts val="200"/>
              </a:spcBef>
              <a:spcAft>
                <a:spcPts val="0"/>
              </a:spcAft>
              <a:buSzPts val="1000"/>
              <a:buChar char="o"/>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73050" lvl="5" marL="2743200" algn="l">
              <a:lnSpc>
                <a:spcPct val="100000"/>
              </a:lnSpc>
              <a:spcBef>
                <a:spcPts val="100"/>
              </a:spcBef>
              <a:spcAft>
                <a:spcPts val="0"/>
              </a:spcAft>
              <a:buSzPts val="700"/>
              <a:buChar char="•"/>
              <a:defRPr/>
            </a:lvl6pPr>
            <a:lvl7pPr indent="-273050" lvl="6" marL="3200400" algn="l">
              <a:lnSpc>
                <a:spcPct val="100000"/>
              </a:lnSpc>
              <a:spcBef>
                <a:spcPts val="100"/>
              </a:spcBef>
              <a:spcAft>
                <a:spcPts val="0"/>
              </a:spcAft>
              <a:buSzPts val="700"/>
              <a:buChar char="•"/>
              <a:defRPr/>
            </a:lvl7pPr>
            <a:lvl8pPr indent="-273050" lvl="7" marL="3657600" algn="l">
              <a:lnSpc>
                <a:spcPct val="100000"/>
              </a:lnSpc>
              <a:spcBef>
                <a:spcPts val="100"/>
              </a:spcBef>
              <a:spcAft>
                <a:spcPts val="0"/>
              </a:spcAft>
              <a:buSzPts val="700"/>
              <a:buChar char="•"/>
              <a:defRPr/>
            </a:lvl8pPr>
            <a:lvl9pPr indent="-273050" lvl="8" marL="4114800" algn="l">
              <a:lnSpc>
                <a:spcPct val="100000"/>
              </a:lnSpc>
              <a:spcBef>
                <a:spcPts val="100"/>
              </a:spcBef>
              <a:spcAft>
                <a:spcPts val="0"/>
              </a:spcAft>
              <a:buSzPts val="700"/>
              <a:buChar char="•"/>
              <a:defRPr/>
            </a:lvl9pPr>
          </a:lstStyle>
          <a:p/>
        </p:txBody>
      </p:sp>
      <p:sp>
        <p:nvSpPr>
          <p:cNvPr id="32" name="Google Shape;32;p5"/>
          <p:cNvSpPr/>
          <p:nvPr/>
        </p:nvSpPr>
        <p:spPr>
          <a:xfrm>
            <a:off x="1647367" y="742243"/>
            <a:ext cx="42300" cy="587400"/>
          </a:xfrm>
          <a:prstGeom prst="roundRect">
            <a:avLst>
              <a:gd fmla="val 50000" name="adj"/>
            </a:avLst>
          </a:prstGeom>
          <a:solidFill>
            <a:srgbClr val="980000"/>
          </a:solidFill>
          <a:ln>
            <a:noFill/>
          </a:ln>
        </p:spPr>
        <p:txBody>
          <a:bodyPr anchorCtr="0" anchor="ctr" bIns="39550" lIns="0" spcFirstLastPara="1" rIns="0" wrap="square" tIns="39550">
            <a:noAutofit/>
          </a:bodyPr>
          <a:lstStyle/>
          <a:p>
            <a:pPr indent="0" lvl="0" marL="0" marR="0" rtl="0" algn="ctr">
              <a:lnSpc>
                <a:spcPct val="100000"/>
              </a:lnSpc>
              <a:spcBef>
                <a:spcPts val="0"/>
              </a:spcBef>
              <a:spcAft>
                <a:spcPts val="0"/>
              </a:spcAft>
              <a:buNone/>
            </a:pPr>
            <a:r>
              <a:t/>
            </a:r>
            <a:endParaRPr b="1" i="0" sz="800" u="none" cap="small" strike="noStrike">
              <a:solidFill>
                <a:schemeClr val="lt1"/>
              </a:solidFill>
              <a:latin typeface="Calibri"/>
              <a:ea typeface="Calibri"/>
              <a:cs typeface="Calibri"/>
              <a:sym typeface="Calibri"/>
            </a:endParaRPr>
          </a:p>
        </p:txBody>
      </p:sp>
      <p:sp>
        <p:nvSpPr>
          <p:cNvPr id="33" name="Google Shape;33;p5"/>
          <p:cNvSpPr txBox="1"/>
          <p:nvPr>
            <p:ph idx="3" type="body"/>
          </p:nvPr>
        </p:nvSpPr>
        <p:spPr>
          <a:xfrm>
            <a:off x="1963283" y="2029478"/>
            <a:ext cx="6723600" cy="25650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200"/>
              </a:spcBef>
              <a:spcAft>
                <a:spcPts val="0"/>
              </a:spcAft>
              <a:buSzPts val="1400"/>
              <a:buChar char="▪"/>
              <a:defRPr sz="1400"/>
            </a:lvl1pPr>
            <a:lvl2pPr indent="-304800" lvl="1" marL="914400" algn="l">
              <a:lnSpc>
                <a:spcPct val="90000"/>
              </a:lnSpc>
              <a:spcBef>
                <a:spcPts val="200"/>
              </a:spcBef>
              <a:spcAft>
                <a:spcPts val="0"/>
              </a:spcAft>
              <a:buSzPts val="1200"/>
              <a:buChar char="–"/>
              <a:defRPr sz="1200"/>
            </a:lvl2pPr>
            <a:lvl3pPr indent="-292100" lvl="2" marL="1371600" algn="l">
              <a:lnSpc>
                <a:spcPct val="90000"/>
              </a:lnSpc>
              <a:spcBef>
                <a:spcPts val="200"/>
              </a:spcBef>
              <a:spcAft>
                <a:spcPts val="0"/>
              </a:spcAft>
              <a:buSzPts val="1000"/>
              <a:buChar char="o"/>
              <a:defRPr sz="1000"/>
            </a:lvl3pPr>
            <a:lvl4pPr indent="-292100" lvl="3" marL="1828800" algn="l">
              <a:lnSpc>
                <a:spcPct val="90000"/>
              </a:lnSpc>
              <a:spcBef>
                <a:spcPts val="200"/>
              </a:spcBef>
              <a:spcAft>
                <a:spcPts val="0"/>
              </a:spcAft>
              <a:buSzPts val="1000"/>
              <a:buChar char="-"/>
              <a:defRPr sz="1000"/>
            </a:lvl4pPr>
            <a:lvl5pPr indent="-292100" lvl="4" marL="2286000" algn="l">
              <a:lnSpc>
                <a:spcPct val="90000"/>
              </a:lnSpc>
              <a:spcBef>
                <a:spcPts val="200"/>
              </a:spcBef>
              <a:spcAft>
                <a:spcPts val="0"/>
              </a:spcAft>
              <a:buSzPts val="1000"/>
              <a:buChar char="•"/>
              <a:defRPr sz="1000"/>
            </a:lvl5pPr>
            <a:lvl6pPr indent="-273050" lvl="5" marL="2743200" algn="l">
              <a:lnSpc>
                <a:spcPct val="100000"/>
              </a:lnSpc>
              <a:spcBef>
                <a:spcPts val="100"/>
              </a:spcBef>
              <a:spcAft>
                <a:spcPts val="0"/>
              </a:spcAft>
              <a:buSzPts val="700"/>
              <a:buChar char="•"/>
              <a:defRPr sz="1700"/>
            </a:lvl6pPr>
            <a:lvl7pPr indent="-273050" lvl="6" marL="3200400" algn="l">
              <a:lnSpc>
                <a:spcPct val="100000"/>
              </a:lnSpc>
              <a:spcBef>
                <a:spcPts val="100"/>
              </a:spcBef>
              <a:spcAft>
                <a:spcPts val="0"/>
              </a:spcAft>
              <a:buSzPts val="700"/>
              <a:buChar char="•"/>
              <a:defRPr sz="1700"/>
            </a:lvl7pPr>
            <a:lvl8pPr indent="-273050" lvl="7" marL="3657600" algn="l">
              <a:lnSpc>
                <a:spcPct val="100000"/>
              </a:lnSpc>
              <a:spcBef>
                <a:spcPts val="100"/>
              </a:spcBef>
              <a:spcAft>
                <a:spcPts val="0"/>
              </a:spcAft>
              <a:buSzPts val="700"/>
              <a:buChar char="•"/>
              <a:defRPr sz="1700"/>
            </a:lvl8pPr>
            <a:lvl9pPr indent="-273050" lvl="8" marL="4114800" algn="l">
              <a:lnSpc>
                <a:spcPct val="100000"/>
              </a:lnSpc>
              <a:spcBef>
                <a:spcPts val="100"/>
              </a:spcBef>
              <a:spcAft>
                <a:spcPts val="0"/>
              </a:spcAft>
              <a:buSzPts val="700"/>
              <a:buChar char="•"/>
              <a:defRPr sz="17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417635" y="166688"/>
            <a:ext cx="8308200" cy="5154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1200"/>
              <a:buNone/>
              <a:defRPr/>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36" name="Shape 36"/>
        <p:cNvGrpSpPr/>
        <p:nvPr/>
      </p:nvGrpSpPr>
      <p:grpSpPr>
        <a:xfrm>
          <a:off x="0" y="0"/>
          <a:ext cx="0" cy="0"/>
          <a:chOff x="0" y="0"/>
          <a:chExt cx="0" cy="0"/>
        </a:xfrm>
      </p:grpSpPr>
      <p:sp>
        <p:nvSpPr>
          <p:cNvPr id="37" name="Google Shape;37;p7"/>
          <p:cNvSpPr txBox="1"/>
          <p:nvPr>
            <p:ph type="title"/>
          </p:nvPr>
        </p:nvSpPr>
        <p:spPr>
          <a:xfrm>
            <a:off x="417635" y="166688"/>
            <a:ext cx="8253000" cy="5145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1200"/>
              <a:buNone/>
              <a:defRPr b="1" sz="1600"/>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p:txBody>
      </p:sp>
      <p:sp>
        <p:nvSpPr>
          <p:cNvPr id="38" name="Google Shape;38;p7"/>
          <p:cNvSpPr txBox="1"/>
          <p:nvPr>
            <p:ph idx="1" type="body"/>
          </p:nvPr>
        </p:nvSpPr>
        <p:spPr>
          <a:xfrm>
            <a:off x="3575539" y="951310"/>
            <a:ext cx="5111400" cy="36432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200"/>
              </a:spcBef>
              <a:spcAft>
                <a:spcPts val="0"/>
              </a:spcAft>
              <a:buSzPts val="1400"/>
              <a:buChar char="▪"/>
              <a:defRPr sz="1400"/>
            </a:lvl1pPr>
            <a:lvl2pPr indent="-304800" lvl="1" marL="914400" algn="l">
              <a:lnSpc>
                <a:spcPct val="90000"/>
              </a:lnSpc>
              <a:spcBef>
                <a:spcPts val="200"/>
              </a:spcBef>
              <a:spcAft>
                <a:spcPts val="0"/>
              </a:spcAft>
              <a:buSzPts val="1200"/>
              <a:buChar char="–"/>
              <a:defRPr sz="1200"/>
            </a:lvl2pPr>
            <a:lvl3pPr indent="-292100" lvl="2" marL="1371600" algn="l">
              <a:lnSpc>
                <a:spcPct val="90000"/>
              </a:lnSpc>
              <a:spcBef>
                <a:spcPts val="200"/>
              </a:spcBef>
              <a:spcAft>
                <a:spcPts val="0"/>
              </a:spcAft>
              <a:buSzPts val="1000"/>
              <a:buChar char="o"/>
              <a:defRPr sz="1000"/>
            </a:lvl3pPr>
            <a:lvl4pPr indent="-292100" lvl="3" marL="1828800" algn="l">
              <a:lnSpc>
                <a:spcPct val="90000"/>
              </a:lnSpc>
              <a:spcBef>
                <a:spcPts val="200"/>
              </a:spcBef>
              <a:spcAft>
                <a:spcPts val="0"/>
              </a:spcAft>
              <a:buSzPts val="1000"/>
              <a:buChar char="-"/>
              <a:defRPr sz="1000"/>
            </a:lvl4pPr>
            <a:lvl5pPr indent="-292100" lvl="4" marL="2286000" algn="l">
              <a:lnSpc>
                <a:spcPct val="90000"/>
              </a:lnSpc>
              <a:spcBef>
                <a:spcPts val="200"/>
              </a:spcBef>
              <a:spcAft>
                <a:spcPts val="0"/>
              </a:spcAft>
              <a:buSzPts val="1000"/>
              <a:buFont typeface="Calibri"/>
              <a:buChar char="•"/>
              <a:defRPr sz="1000"/>
            </a:lvl5pPr>
            <a:lvl6pPr indent="-336550" lvl="5" marL="2743200" algn="l">
              <a:lnSpc>
                <a:spcPct val="100000"/>
              </a:lnSpc>
              <a:spcBef>
                <a:spcPts val="300"/>
              </a:spcBef>
              <a:spcAft>
                <a:spcPts val="0"/>
              </a:spcAft>
              <a:buSzPts val="1700"/>
              <a:buFont typeface="Calibri"/>
              <a:buChar char="•"/>
              <a:defRPr sz="1700"/>
            </a:lvl6pPr>
            <a:lvl7pPr indent="-336550" lvl="6" marL="3200400" algn="l">
              <a:lnSpc>
                <a:spcPct val="100000"/>
              </a:lnSpc>
              <a:spcBef>
                <a:spcPts val="300"/>
              </a:spcBef>
              <a:spcAft>
                <a:spcPts val="0"/>
              </a:spcAft>
              <a:buSzPts val="1700"/>
              <a:buFont typeface="Calibri"/>
              <a:buChar char="•"/>
              <a:defRPr sz="1700"/>
            </a:lvl7pPr>
            <a:lvl8pPr indent="-336550" lvl="7" marL="3657600" algn="l">
              <a:lnSpc>
                <a:spcPct val="100000"/>
              </a:lnSpc>
              <a:spcBef>
                <a:spcPts val="300"/>
              </a:spcBef>
              <a:spcAft>
                <a:spcPts val="0"/>
              </a:spcAft>
              <a:buSzPts val="1700"/>
              <a:buFont typeface="Calibri"/>
              <a:buChar char="•"/>
              <a:defRPr sz="1700"/>
            </a:lvl8pPr>
            <a:lvl9pPr indent="-336550" lvl="8" marL="4114800" algn="l">
              <a:lnSpc>
                <a:spcPct val="100000"/>
              </a:lnSpc>
              <a:spcBef>
                <a:spcPts val="300"/>
              </a:spcBef>
              <a:spcAft>
                <a:spcPts val="0"/>
              </a:spcAft>
              <a:buSzPts val="1700"/>
              <a:buFont typeface="Calibri"/>
              <a:buChar char="•"/>
              <a:defRPr sz="1700"/>
            </a:lvl9pPr>
          </a:lstStyle>
          <a:p/>
        </p:txBody>
      </p:sp>
      <p:sp>
        <p:nvSpPr>
          <p:cNvPr id="39" name="Google Shape;39;p7"/>
          <p:cNvSpPr txBox="1"/>
          <p:nvPr>
            <p:ph idx="2" type="body"/>
          </p:nvPr>
        </p:nvSpPr>
        <p:spPr>
          <a:xfrm>
            <a:off x="457201" y="951311"/>
            <a:ext cx="3008400" cy="3643200"/>
          </a:xfrm>
          <a:prstGeom prst="rect">
            <a:avLst/>
          </a:prstGeom>
          <a:noFill/>
          <a:ln>
            <a:noFill/>
          </a:ln>
        </p:spPr>
        <p:txBody>
          <a:bodyPr anchorCtr="0" anchor="t" bIns="38475" lIns="62300" spcFirstLastPara="1" rIns="31150" wrap="square" tIns="38475">
            <a:noAutofit/>
          </a:bodyPr>
          <a:lstStyle>
            <a:lvl1pPr indent="-228600" lvl="0" marL="457200" algn="l">
              <a:lnSpc>
                <a:spcPct val="90000"/>
              </a:lnSpc>
              <a:spcBef>
                <a:spcPts val="200"/>
              </a:spcBef>
              <a:spcAft>
                <a:spcPts val="0"/>
              </a:spcAft>
              <a:buSzPts val="1200"/>
              <a:buNone/>
              <a:defRPr sz="1200"/>
            </a:lvl1pPr>
            <a:lvl2pPr indent="-228600" lvl="1" marL="914400" algn="l">
              <a:lnSpc>
                <a:spcPct val="90000"/>
              </a:lnSpc>
              <a:spcBef>
                <a:spcPts val="200"/>
              </a:spcBef>
              <a:spcAft>
                <a:spcPts val="0"/>
              </a:spcAft>
              <a:buSzPts val="1000"/>
              <a:buNone/>
              <a:defRPr sz="1000"/>
            </a:lvl2pPr>
            <a:lvl3pPr indent="-228600" lvl="2" marL="1371600" algn="l">
              <a:lnSpc>
                <a:spcPct val="90000"/>
              </a:lnSpc>
              <a:spcBef>
                <a:spcPts val="200"/>
              </a:spcBef>
              <a:spcAft>
                <a:spcPts val="0"/>
              </a:spcAft>
              <a:buSzPts val="900"/>
              <a:buNone/>
              <a:defRPr sz="900"/>
            </a:lvl3pPr>
            <a:lvl4pPr indent="-228600" lvl="3" marL="1828800" algn="l">
              <a:lnSpc>
                <a:spcPct val="90000"/>
              </a:lnSpc>
              <a:spcBef>
                <a:spcPts val="200"/>
              </a:spcBef>
              <a:spcAft>
                <a:spcPts val="0"/>
              </a:spcAft>
              <a:buSzPts val="800"/>
              <a:buNone/>
              <a:defRPr sz="800"/>
            </a:lvl4pPr>
            <a:lvl5pPr indent="-228600" lvl="4" marL="2286000" algn="l">
              <a:lnSpc>
                <a:spcPct val="90000"/>
              </a:lnSpc>
              <a:spcBef>
                <a:spcPts val="200"/>
              </a:spcBef>
              <a:spcAft>
                <a:spcPts val="0"/>
              </a:spcAft>
              <a:buSzPts val="800"/>
              <a:buFont typeface="Calibri"/>
              <a:buNone/>
              <a:defRPr sz="800"/>
            </a:lvl5pPr>
            <a:lvl6pPr indent="-228600" lvl="5" marL="2743200" algn="l">
              <a:lnSpc>
                <a:spcPct val="100000"/>
              </a:lnSpc>
              <a:spcBef>
                <a:spcPts val="200"/>
              </a:spcBef>
              <a:spcAft>
                <a:spcPts val="0"/>
              </a:spcAft>
              <a:buSzPts val="800"/>
              <a:buFont typeface="Calibri"/>
              <a:buNone/>
              <a:defRPr sz="800"/>
            </a:lvl6pPr>
            <a:lvl7pPr indent="-228600" lvl="6" marL="3200400" algn="l">
              <a:lnSpc>
                <a:spcPct val="100000"/>
              </a:lnSpc>
              <a:spcBef>
                <a:spcPts val="200"/>
              </a:spcBef>
              <a:spcAft>
                <a:spcPts val="0"/>
              </a:spcAft>
              <a:buSzPts val="800"/>
              <a:buFont typeface="Calibri"/>
              <a:buNone/>
              <a:defRPr sz="800"/>
            </a:lvl7pPr>
            <a:lvl8pPr indent="-228600" lvl="7" marL="3657600" algn="l">
              <a:lnSpc>
                <a:spcPct val="100000"/>
              </a:lnSpc>
              <a:spcBef>
                <a:spcPts val="200"/>
              </a:spcBef>
              <a:spcAft>
                <a:spcPts val="0"/>
              </a:spcAft>
              <a:buSzPts val="800"/>
              <a:buFont typeface="Calibri"/>
              <a:buNone/>
              <a:defRPr sz="800"/>
            </a:lvl8pPr>
            <a:lvl9pPr indent="-228600" lvl="8" marL="4114800" algn="l">
              <a:lnSpc>
                <a:spcPct val="100000"/>
              </a:lnSpc>
              <a:spcBef>
                <a:spcPts val="200"/>
              </a:spcBef>
              <a:spcAft>
                <a:spcPts val="0"/>
              </a:spcAft>
              <a:buSzPts val="800"/>
              <a:buFont typeface="Calibri"/>
              <a:buNone/>
              <a:defRPr sz="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fin" showMasterSp="0">
  <p:cSld name="Diapositive de fin">
    <p:spTree>
      <p:nvGrpSpPr>
        <p:cNvPr id="40" name="Shape 40"/>
        <p:cNvGrpSpPr/>
        <p:nvPr/>
      </p:nvGrpSpPr>
      <p:grpSpPr>
        <a:xfrm>
          <a:off x="0" y="0"/>
          <a:ext cx="0" cy="0"/>
          <a:chOff x="0" y="0"/>
          <a:chExt cx="0" cy="0"/>
        </a:xfrm>
      </p:grpSpPr>
      <p:sp>
        <p:nvSpPr>
          <p:cNvPr id="41" name="Google Shape;41;p8"/>
          <p:cNvSpPr/>
          <p:nvPr/>
        </p:nvSpPr>
        <p:spPr>
          <a:xfrm>
            <a:off x="0" y="3746631"/>
            <a:ext cx="9144000" cy="1437000"/>
          </a:xfrm>
          <a:prstGeom prst="rect">
            <a:avLst/>
          </a:prstGeom>
          <a:solidFill>
            <a:srgbClr val="980000"/>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42" name="Google Shape;42;p8"/>
          <p:cNvCxnSpPr/>
          <p:nvPr/>
        </p:nvCxnSpPr>
        <p:spPr>
          <a:xfrm>
            <a:off x="5451231" y="4138613"/>
            <a:ext cx="0" cy="567900"/>
          </a:xfrm>
          <a:prstGeom prst="straightConnector1">
            <a:avLst/>
          </a:prstGeom>
          <a:noFill/>
          <a:ln cap="flat" cmpd="sng" w="12700">
            <a:solidFill>
              <a:srgbClr val="C0C0C0"/>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showMasterSp="0">
  <p:cSld name="Vide">
    <p:spTree>
      <p:nvGrpSpPr>
        <p:cNvPr id="43" name="Shape 43"/>
        <p:cNvGrpSpPr/>
        <p:nvPr/>
      </p:nvGrpSpPr>
      <p:grpSpPr>
        <a:xfrm>
          <a:off x="0" y="0"/>
          <a:ext cx="0" cy="0"/>
          <a:chOff x="0" y="0"/>
          <a:chExt cx="0" cy="0"/>
        </a:xfrm>
      </p:grpSpPr>
      <p:cxnSp>
        <p:nvCxnSpPr>
          <p:cNvPr id="44" name="Google Shape;44;p9"/>
          <p:cNvCxnSpPr/>
          <p:nvPr/>
        </p:nvCxnSpPr>
        <p:spPr>
          <a:xfrm>
            <a:off x="8725846" y="4988346"/>
            <a:ext cx="0" cy="139800"/>
          </a:xfrm>
          <a:prstGeom prst="straightConnector1">
            <a:avLst/>
          </a:prstGeom>
          <a:noFill/>
          <a:ln cap="flat" cmpd="sng" w="9525">
            <a:solidFill>
              <a:schemeClr val="accent4"/>
            </a:solidFill>
            <a:prstDash val="solid"/>
            <a:round/>
            <a:headEnd len="sm" w="sm" type="none"/>
            <a:tailEnd len="sm" w="sm" type="none"/>
          </a:ln>
        </p:spPr>
      </p:cxnSp>
      <p:sp>
        <p:nvSpPr>
          <p:cNvPr id="45" name="Google Shape;45;p9"/>
          <p:cNvSpPr txBox="1"/>
          <p:nvPr/>
        </p:nvSpPr>
        <p:spPr>
          <a:xfrm>
            <a:off x="8759542" y="4995879"/>
            <a:ext cx="375300" cy="147600"/>
          </a:xfrm>
          <a:prstGeom prst="rect">
            <a:avLst/>
          </a:prstGeom>
          <a:noFill/>
          <a:ln>
            <a:noFill/>
          </a:ln>
        </p:spPr>
        <p:txBody>
          <a:bodyPr anchorCtr="0" anchor="ctr" bIns="39550" lIns="15575" spcFirstLastPara="1" rIns="15575" wrap="square" tIns="39550">
            <a:noAutofit/>
          </a:bodyPr>
          <a:lstStyle/>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chemeClr val="accent3"/>
                </a:solidFill>
                <a:latin typeface="Calibri"/>
                <a:ea typeface="Calibri"/>
                <a:cs typeface="Calibri"/>
                <a:sym typeface="Calibri"/>
              </a:rPr>
              <a:t>p. </a:t>
            </a:r>
            <a:fld id="{00000000-1234-1234-1234-123412341234}" type="slidenum">
              <a:rPr b="0" i="0" lang="fr-FR" sz="800" u="none" cap="none" strike="noStrike">
                <a:solidFill>
                  <a:schemeClr val="accent3"/>
                </a:solidFill>
                <a:latin typeface="Calibri"/>
                <a:ea typeface="Calibri"/>
                <a:cs typeface="Calibri"/>
                <a:sym typeface="Calibri"/>
              </a:rPr>
              <a:t>‹#›</a:t>
            </a:fld>
            <a:endParaRPr b="0" i="0" sz="800" u="none" cap="none" strike="noStrike">
              <a:solidFill>
                <a:schemeClr val="accent3"/>
              </a:solidFill>
              <a:latin typeface="Calibri"/>
              <a:ea typeface="Calibri"/>
              <a:cs typeface="Calibri"/>
              <a:sym typeface="Calibri"/>
            </a:endParaRPr>
          </a:p>
        </p:txBody>
      </p:sp>
      <p:pic>
        <p:nvPicPr>
          <p:cNvPr id="46" name="Google Shape;46;p9"/>
          <p:cNvPicPr preferRelativeResize="0"/>
          <p:nvPr/>
        </p:nvPicPr>
        <p:blipFill rotWithShape="1">
          <a:blip r:embed="rId2">
            <a:alphaModFix/>
          </a:blip>
          <a:srcRect b="23102" l="22717" r="21785" t="31914"/>
          <a:stretch/>
        </p:blipFill>
        <p:spPr>
          <a:xfrm>
            <a:off x="8137899" y="4971197"/>
            <a:ext cx="505943" cy="17390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47" name="Shape 47"/>
        <p:cNvGrpSpPr/>
        <p:nvPr/>
      </p:nvGrpSpPr>
      <p:grpSpPr>
        <a:xfrm>
          <a:off x="0" y="0"/>
          <a:ext cx="0" cy="0"/>
          <a:chOff x="0" y="0"/>
          <a:chExt cx="0" cy="0"/>
        </a:xfrm>
      </p:grpSpPr>
      <p:sp>
        <p:nvSpPr>
          <p:cNvPr id="48" name="Google Shape;48;p10"/>
          <p:cNvSpPr txBox="1"/>
          <p:nvPr>
            <p:ph type="title"/>
          </p:nvPr>
        </p:nvSpPr>
        <p:spPr>
          <a:xfrm rot="5400000">
            <a:off x="6289626" y="2346066"/>
            <a:ext cx="4035000" cy="7359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1200"/>
              <a:buNone/>
              <a:defRPr/>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p:txBody>
      </p:sp>
      <p:sp>
        <p:nvSpPr>
          <p:cNvPr id="49" name="Google Shape;49;p10"/>
          <p:cNvSpPr txBox="1"/>
          <p:nvPr>
            <p:ph idx="1" type="body"/>
          </p:nvPr>
        </p:nvSpPr>
        <p:spPr>
          <a:xfrm rot="5400000">
            <a:off x="1958989" y="-844884"/>
            <a:ext cx="4035000" cy="7117800"/>
          </a:xfrm>
          <a:prstGeom prst="rect">
            <a:avLst/>
          </a:prstGeom>
          <a:noFill/>
          <a:ln>
            <a:noFill/>
          </a:ln>
        </p:spPr>
        <p:txBody>
          <a:bodyPr anchorCtr="0" anchor="t" bIns="38475" lIns="62300" spcFirstLastPara="1" rIns="31150" wrap="square" tIns="38475">
            <a:noAutofit/>
          </a:bodyPr>
          <a:lstStyle>
            <a:lvl1pPr indent="-330200" lvl="0" marL="457200" algn="l">
              <a:lnSpc>
                <a:spcPct val="90000"/>
              </a:lnSpc>
              <a:spcBef>
                <a:spcPts val="200"/>
              </a:spcBef>
              <a:spcAft>
                <a:spcPts val="0"/>
              </a:spcAft>
              <a:buSzPts val="1600"/>
              <a:buChar char="▪"/>
              <a:defRPr/>
            </a:lvl1pPr>
            <a:lvl2pPr indent="-330200" lvl="1" marL="914400" algn="l">
              <a:lnSpc>
                <a:spcPct val="90000"/>
              </a:lnSpc>
              <a:spcBef>
                <a:spcPts val="200"/>
              </a:spcBef>
              <a:spcAft>
                <a:spcPts val="0"/>
              </a:spcAft>
              <a:buSzPts val="1600"/>
              <a:buChar char="–"/>
              <a:defRPr/>
            </a:lvl2pPr>
            <a:lvl3pPr indent="-330200" lvl="2" marL="1371600" algn="l">
              <a:lnSpc>
                <a:spcPct val="90000"/>
              </a:lnSpc>
              <a:spcBef>
                <a:spcPts val="200"/>
              </a:spcBef>
              <a:spcAft>
                <a:spcPts val="0"/>
              </a:spcAft>
              <a:buSzPts val="1600"/>
              <a:buChar char="o"/>
              <a:defRPr/>
            </a:lvl3pPr>
            <a:lvl4pPr indent="-330200" lvl="3" marL="1828800" algn="l">
              <a:lnSpc>
                <a:spcPct val="90000"/>
              </a:lnSpc>
              <a:spcBef>
                <a:spcPts val="200"/>
              </a:spcBef>
              <a:spcAft>
                <a:spcPts val="0"/>
              </a:spcAft>
              <a:buSzPts val="1600"/>
              <a:buChar char="-"/>
              <a:defRPr/>
            </a:lvl4pPr>
            <a:lvl5pPr indent="-330200" lvl="4" marL="2286000" algn="l">
              <a:lnSpc>
                <a:spcPct val="90000"/>
              </a:lnSpc>
              <a:spcBef>
                <a:spcPts val="200"/>
              </a:spcBef>
              <a:spcAft>
                <a:spcPts val="0"/>
              </a:spcAft>
              <a:buSzPts val="1600"/>
              <a:buChar char="•"/>
              <a:defRPr/>
            </a:lvl5pPr>
            <a:lvl6pPr indent="-330200" lvl="5" marL="2743200" algn="l">
              <a:lnSpc>
                <a:spcPct val="100000"/>
              </a:lnSpc>
              <a:spcBef>
                <a:spcPts val="300"/>
              </a:spcBef>
              <a:spcAft>
                <a:spcPts val="0"/>
              </a:spcAft>
              <a:buSzPts val="1600"/>
              <a:buChar char="•"/>
              <a:defRPr/>
            </a:lvl6pPr>
            <a:lvl7pPr indent="-330200" lvl="6" marL="3200400" algn="l">
              <a:lnSpc>
                <a:spcPct val="100000"/>
              </a:lnSpc>
              <a:spcBef>
                <a:spcPts val="300"/>
              </a:spcBef>
              <a:spcAft>
                <a:spcPts val="0"/>
              </a:spcAft>
              <a:buSzPts val="1600"/>
              <a:buChar char="•"/>
              <a:defRPr/>
            </a:lvl7pPr>
            <a:lvl8pPr indent="-330200" lvl="7" marL="3657600" algn="l">
              <a:lnSpc>
                <a:spcPct val="100000"/>
              </a:lnSpc>
              <a:spcBef>
                <a:spcPts val="300"/>
              </a:spcBef>
              <a:spcAft>
                <a:spcPts val="0"/>
              </a:spcAft>
              <a:buSzPts val="1600"/>
              <a:buChar char="•"/>
              <a:defRPr/>
            </a:lvl8pPr>
            <a:lvl9pPr indent="-330200" lvl="8" marL="4114800" algn="l">
              <a:lnSpc>
                <a:spcPct val="100000"/>
              </a:lnSpc>
              <a:spcBef>
                <a:spcPts val="300"/>
              </a:spcBef>
              <a:spcAft>
                <a:spcPts val="0"/>
              </a:spcAft>
              <a:buSzPts val="16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2988468" y="4888298"/>
            <a:ext cx="3167100" cy="187500"/>
          </a:xfrm>
          <a:prstGeom prst="rect">
            <a:avLst/>
          </a:prstGeom>
          <a:noFill/>
          <a:ln>
            <a:noFill/>
          </a:ln>
        </p:spPr>
        <p:txBody>
          <a:bodyPr anchorCtr="0" anchor="ctr" bIns="31150" lIns="31150" spcFirstLastPara="1" rIns="31150" wrap="square" tIns="31150">
            <a:spAutoFit/>
          </a:bodyPr>
          <a:lstStyle/>
          <a:p>
            <a:pPr indent="0" lvl="0" marL="0" marR="0" rtl="0" algn="ctr">
              <a:lnSpc>
                <a:spcPct val="90000"/>
              </a:lnSpc>
              <a:spcBef>
                <a:spcPts val="0"/>
              </a:spcBef>
              <a:spcAft>
                <a:spcPts val="0"/>
              </a:spcAft>
              <a:buClr>
                <a:srgbClr val="000000"/>
              </a:buClr>
              <a:buSzPts val="900"/>
              <a:buFont typeface="Arial"/>
              <a:buNone/>
            </a:pPr>
            <a:r>
              <a:rPr lang="fr-FR" sz="900">
                <a:solidFill>
                  <a:schemeClr val="accent3"/>
                </a:solidFill>
                <a:latin typeface="Calibri"/>
                <a:ea typeface="Calibri"/>
                <a:cs typeface="Calibri"/>
                <a:sym typeface="Calibri"/>
              </a:rPr>
              <a:t>Analyse des avis clients en assurance</a:t>
            </a:r>
            <a:r>
              <a:rPr b="0" i="0" lang="fr-FR" sz="900" u="none" cap="none" strike="noStrike">
                <a:solidFill>
                  <a:schemeClr val="accent3"/>
                </a:solidFill>
                <a:latin typeface="Calibri"/>
                <a:ea typeface="Calibri"/>
                <a:cs typeface="Calibri"/>
                <a:sym typeface="Calibri"/>
              </a:rPr>
              <a:t> | </a:t>
            </a:r>
            <a:r>
              <a:rPr lang="fr-FR" sz="900">
                <a:solidFill>
                  <a:schemeClr val="accent3"/>
                </a:solidFill>
                <a:latin typeface="Calibri"/>
                <a:ea typeface="Calibri"/>
                <a:cs typeface="Calibri"/>
                <a:sym typeface="Calibri"/>
              </a:rPr>
              <a:t>NLP ESILV</a:t>
            </a:r>
            <a:endParaRPr b="0" i="0" sz="900" u="none" cap="none" strike="noStrike">
              <a:solidFill>
                <a:schemeClr val="accent3"/>
              </a:solidFill>
              <a:latin typeface="Calibri"/>
              <a:ea typeface="Calibri"/>
              <a:cs typeface="Calibri"/>
              <a:sym typeface="Calibri"/>
            </a:endParaRPr>
          </a:p>
        </p:txBody>
      </p:sp>
      <p:sp>
        <p:nvSpPr>
          <p:cNvPr id="11" name="Google Shape;11;p1"/>
          <p:cNvSpPr txBox="1"/>
          <p:nvPr>
            <p:ph type="title"/>
          </p:nvPr>
        </p:nvSpPr>
        <p:spPr>
          <a:xfrm>
            <a:off x="417635" y="166688"/>
            <a:ext cx="8308200" cy="515400"/>
          </a:xfrm>
          <a:prstGeom prst="rect">
            <a:avLst/>
          </a:prstGeom>
          <a:noFill/>
          <a:ln>
            <a:noFill/>
          </a:ln>
        </p:spPr>
        <p:txBody>
          <a:bodyPr anchorCtr="0" anchor="b" bIns="15575" lIns="0" spcFirstLastPara="1" rIns="15575" wrap="square" tIns="38475">
            <a:noAutofit/>
          </a:bodyPr>
          <a:lstStyle>
            <a:lvl1pPr lvl="0" marR="0" rtl="0" algn="l">
              <a:lnSpc>
                <a:spcPct val="90000"/>
              </a:lnSpc>
              <a:spcBef>
                <a:spcPts val="0"/>
              </a:spcBef>
              <a:spcAft>
                <a:spcPts val="0"/>
              </a:spcAft>
              <a:buClr>
                <a:srgbClr val="000000"/>
              </a:buClr>
              <a:buSzPts val="2400"/>
              <a:buFont typeface="Calibri"/>
              <a:buNone/>
              <a:defRPr b="1" i="0" sz="2400" u="none" cap="none" strike="noStrike">
                <a:solidFill>
                  <a:schemeClr val="dk1"/>
                </a:solidFill>
                <a:latin typeface="Calibri"/>
                <a:ea typeface="Calibri"/>
                <a:cs typeface="Calibri"/>
                <a:sym typeface="Calibri"/>
              </a:defRPr>
            </a:lvl1pPr>
            <a:lvl2pPr lvl="1"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2pPr>
            <a:lvl3pPr lvl="2"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3pPr>
            <a:lvl4pPr lvl="3"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4pPr>
            <a:lvl5pPr lvl="4"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5pPr>
            <a:lvl6pPr lvl="5"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6pPr>
            <a:lvl7pPr lvl="6"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7pPr>
            <a:lvl8pPr lvl="7"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8pPr>
            <a:lvl9pPr lvl="8"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9pPr>
          </a:lstStyle>
          <a:p/>
        </p:txBody>
      </p:sp>
      <p:sp>
        <p:nvSpPr>
          <p:cNvPr id="12" name="Google Shape;12;p1"/>
          <p:cNvSpPr txBox="1"/>
          <p:nvPr>
            <p:ph idx="1" type="body"/>
          </p:nvPr>
        </p:nvSpPr>
        <p:spPr>
          <a:xfrm>
            <a:off x="417625" y="961838"/>
            <a:ext cx="8308800" cy="3619200"/>
          </a:xfrm>
          <a:prstGeom prst="rect">
            <a:avLst/>
          </a:prstGeom>
          <a:noFill/>
          <a:ln>
            <a:noFill/>
          </a:ln>
        </p:spPr>
        <p:txBody>
          <a:bodyPr anchorCtr="0" anchor="t" bIns="38475" lIns="62300" spcFirstLastPara="1" rIns="31150" wrap="square" tIns="38475">
            <a:noAutofit/>
          </a:bodyPr>
          <a:lstStyle>
            <a:lvl1pPr indent="-317500" lvl="0" marL="457200" marR="0" rtl="0" algn="l">
              <a:lnSpc>
                <a:spcPct val="90000"/>
              </a:lnSpc>
              <a:spcBef>
                <a:spcPts val="200"/>
              </a:spcBef>
              <a:spcAft>
                <a:spcPts val="0"/>
              </a:spcAft>
              <a:buClr>
                <a:schemeClr val="dk1"/>
              </a:buClr>
              <a:buSzPts val="1400"/>
              <a:buFont typeface="Noto Sans Symbols"/>
              <a:buChar char="▪"/>
              <a:defRPr b="1"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200"/>
              </a:spcBef>
              <a:spcAft>
                <a:spcPts val="0"/>
              </a:spcAft>
              <a:buClr>
                <a:srgbClr val="746457"/>
              </a:buClr>
              <a:buSzPts val="1200"/>
              <a:buFont typeface="Arial"/>
              <a:buChar char="–"/>
              <a:defRPr b="0" i="0" sz="1200" u="none" cap="none" strike="noStrike">
                <a:solidFill>
                  <a:srgbClr val="746457"/>
                </a:solidFill>
                <a:latin typeface="Calibri"/>
                <a:ea typeface="Calibri"/>
                <a:cs typeface="Calibri"/>
                <a:sym typeface="Calibri"/>
              </a:defRPr>
            </a:lvl2pPr>
            <a:lvl3pPr indent="-292100" lvl="2" marL="1371600" marR="0" rtl="0" algn="l">
              <a:lnSpc>
                <a:spcPct val="90000"/>
              </a:lnSpc>
              <a:spcBef>
                <a:spcPts val="200"/>
              </a:spcBef>
              <a:spcAft>
                <a:spcPts val="0"/>
              </a:spcAft>
              <a:buClr>
                <a:srgbClr val="746457"/>
              </a:buClr>
              <a:buSzPts val="1000"/>
              <a:buFont typeface="Courier New"/>
              <a:buChar char="o"/>
              <a:defRPr b="0" i="0" sz="1000" u="none" cap="none" strike="noStrike">
                <a:solidFill>
                  <a:srgbClr val="746457"/>
                </a:solidFill>
                <a:latin typeface="Calibri"/>
                <a:ea typeface="Calibri"/>
                <a:cs typeface="Calibri"/>
                <a:sym typeface="Calibri"/>
              </a:defRPr>
            </a:lvl3pPr>
            <a:lvl4pPr indent="-292100" lvl="3" marL="1828800" marR="0" rtl="0" algn="l">
              <a:lnSpc>
                <a:spcPct val="90000"/>
              </a:lnSpc>
              <a:spcBef>
                <a:spcPts val="200"/>
              </a:spcBef>
              <a:spcAft>
                <a:spcPts val="0"/>
              </a:spcAft>
              <a:buClr>
                <a:srgbClr val="746457"/>
              </a:buClr>
              <a:buSzPts val="1000"/>
              <a:buFont typeface="Arial"/>
              <a:buChar char="-"/>
              <a:defRPr b="0" i="0" sz="1000" u="none" cap="none" strike="noStrike">
                <a:solidFill>
                  <a:srgbClr val="746457"/>
                </a:solidFill>
                <a:latin typeface="Calibri"/>
                <a:ea typeface="Calibri"/>
                <a:cs typeface="Calibri"/>
                <a:sym typeface="Calibri"/>
              </a:defRPr>
            </a:lvl4pPr>
            <a:lvl5pPr indent="-292100" lvl="4" marL="2286000" marR="0" rtl="0" algn="l">
              <a:lnSpc>
                <a:spcPct val="90000"/>
              </a:lnSpc>
              <a:spcBef>
                <a:spcPts val="200"/>
              </a:spcBef>
              <a:spcAft>
                <a:spcPts val="0"/>
              </a:spcAft>
              <a:buClr>
                <a:srgbClr val="746457"/>
              </a:buClr>
              <a:buSzPts val="1000"/>
              <a:buFont typeface="Calibri"/>
              <a:buChar char="•"/>
              <a:defRPr b="0" i="0" sz="1000" u="none" cap="none" strike="noStrike">
                <a:solidFill>
                  <a:srgbClr val="746457"/>
                </a:solidFill>
                <a:latin typeface="Calibri"/>
                <a:ea typeface="Calibri"/>
                <a:cs typeface="Calibri"/>
                <a:sym typeface="Calibri"/>
              </a:defRPr>
            </a:lvl5pPr>
            <a:lvl6pPr indent="-273050" lvl="5" marL="27432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6pPr>
            <a:lvl7pPr indent="-273050" lvl="6" marL="32004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7pPr>
            <a:lvl8pPr indent="-273050" lvl="7" marL="36576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8pPr>
            <a:lvl9pPr indent="-273050" lvl="8" marL="41148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9pPr>
          </a:lstStyle>
          <a:p/>
        </p:txBody>
      </p:sp>
      <p:cxnSp>
        <p:nvCxnSpPr>
          <p:cNvPr id="13" name="Google Shape;13;p1"/>
          <p:cNvCxnSpPr/>
          <p:nvPr/>
        </p:nvCxnSpPr>
        <p:spPr>
          <a:xfrm>
            <a:off x="366346" y="690563"/>
            <a:ext cx="1290000" cy="0"/>
          </a:xfrm>
          <a:prstGeom prst="straightConnector1">
            <a:avLst/>
          </a:prstGeom>
          <a:noFill/>
          <a:ln cap="flat" cmpd="sng" w="15875">
            <a:solidFill>
              <a:srgbClr val="980000"/>
            </a:solidFill>
            <a:prstDash val="solid"/>
            <a:round/>
            <a:headEnd len="sm" w="sm" type="none"/>
            <a:tailEnd len="sm" w="sm" type="none"/>
          </a:ln>
        </p:spPr>
      </p:cxnSp>
      <p:cxnSp>
        <p:nvCxnSpPr>
          <p:cNvPr id="14" name="Google Shape;14;p1"/>
          <p:cNvCxnSpPr/>
          <p:nvPr/>
        </p:nvCxnSpPr>
        <p:spPr>
          <a:xfrm>
            <a:off x="8725846" y="4912146"/>
            <a:ext cx="0" cy="139800"/>
          </a:xfrm>
          <a:prstGeom prst="straightConnector1">
            <a:avLst/>
          </a:prstGeom>
          <a:noFill/>
          <a:ln cap="flat" cmpd="sng" w="9525">
            <a:solidFill>
              <a:schemeClr val="accent4"/>
            </a:solidFill>
            <a:prstDash val="solid"/>
            <a:round/>
            <a:headEnd len="sm" w="sm" type="none"/>
            <a:tailEnd len="sm" w="sm" type="none"/>
          </a:ln>
        </p:spPr>
      </p:cxnSp>
      <p:sp>
        <p:nvSpPr>
          <p:cNvPr id="15" name="Google Shape;15;p1"/>
          <p:cNvSpPr txBox="1"/>
          <p:nvPr/>
        </p:nvSpPr>
        <p:spPr>
          <a:xfrm>
            <a:off x="8815223" y="4888298"/>
            <a:ext cx="264000" cy="187500"/>
          </a:xfrm>
          <a:prstGeom prst="rect">
            <a:avLst/>
          </a:prstGeom>
          <a:noFill/>
          <a:ln>
            <a:noFill/>
          </a:ln>
        </p:spPr>
        <p:txBody>
          <a:bodyPr anchorCtr="0" anchor="ctr" bIns="31150" lIns="31150" spcFirstLastPara="1" rIns="31150" wrap="square" tIns="31150">
            <a:spAutoFit/>
          </a:bodyPr>
          <a:lstStyle/>
          <a:p>
            <a:pPr indent="0" lvl="0" marL="0" marR="0" rtl="0" algn="ctr">
              <a:lnSpc>
                <a:spcPct val="90000"/>
              </a:lnSpc>
              <a:spcBef>
                <a:spcPts val="0"/>
              </a:spcBef>
              <a:spcAft>
                <a:spcPts val="0"/>
              </a:spcAft>
              <a:buClr>
                <a:srgbClr val="000000"/>
              </a:buClr>
              <a:buSzPts val="900"/>
              <a:buFont typeface="Arial"/>
              <a:buNone/>
            </a:pPr>
            <a:fld id="{00000000-1234-1234-1234-123412341234}" type="slidenum">
              <a:rPr b="0" i="0" lang="fr-FR" sz="900" u="none" cap="none" strike="noStrike">
                <a:solidFill>
                  <a:schemeClr val="accent3"/>
                </a:solidFill>
                <a:latin typeface="Calibri"/>
                <a:ea typeface="Calibri"/>
                <a:cs typeface="Calibri"/>
                <a:sym typeface="Calibri"/>
              </a:rPr>
              <a:t>‹#›</a:t>
            </a:fld>
            <a:endParaRPr b="0" i="0" sz="900" u="none" cap="none" strike="noStrike">
              <a:solidFill>
                <a:schemeClr val="accent3"/>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85">
          <p15:clr>
            <a:srgbClr val="547EBF"/>
          </p15:clr>
        </p15:guide>
        <p15:guide id="2" pos="263">
          <p15:clr>
            <a:srgbClr val="547EBF"/>
          </p15:clr>
        </p15:guide>
        <p15:guide id="3" pos="5497">
          <p15:clr>
            <a:srgbClr val="547EBF"/>
          </p15:clr>
        </p15:guide>
        <p15:guide id="4" pos="2880">
          <p15:clr>
            <a:srgbClr val="F26B43"/>
          </p15:clr>
        </p15:guide>
        <p15:guide id="5" orient="horz" pos="2705">
          <p15:clr>
            <a:srgbClr val="547EBF"/>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27.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14.png"/><Relationship Id="rId5" Type="http://schemas.openxmlformats.org/officeDocument/2006/relationships/image" Target="../media/image45.png"/><Relationship Id="rId6"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0.png"/><Relationship Id="rId4" Type="http://schemas.openxmlformats.org/officeDocument/2006/relationships/image" Target="../media/image60.png"/><Relationship Id="rId5"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55.png"/><Relationship Id="rId5"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72.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www.linkedin.com/in/bruno-pincet/" TargetMode="External"/><Relationship Id="rId4" Type="http://schemas.openxmlformats.org/officeDocument/2006/relationships/image" Target="../media/image71.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2"/>
          <p:cNvSpPr txBox="1"/>
          <p:nvPr>
            <p:ph idx="1" type="subTitle"/>
          </p:nvPr>
        </p:nvSpPr>
        <p:spPr>
          <a:xfrm>
            <a:off x="2005350" y="1119600"/>
            <a:ext cx="5133300" cy="957600"/>
          </a:xfrm>
          <a:prstGeom prst="rect">
            <a:avLst/>
          </a:prstGeom>
          <a:noFill/>
          <a:ln>
            <a:noFill/>
          </a:ln>
        </p:spPr>
        <p:txBody>
          <a:bodyPr anchorCtr="0" anchor="ctr" bIns="39550" lIns="79125" spcFirstLastPara="1" rIns="79125" wrap="square" tIns="39550">
            <a:noAutofit/>
          </a:bodyPr>
          <a:lstStyle/>
          <a:p>
            <a:pPr indent="0" lvl="0" marL="0" rtl="0" algn="ctr">
              <a:lnSpc>
                <a:spcPct val="90000"/>
              </a:lnSpc>
              <a:spcBef>
                <a:spcPts val="0"/>
              </a:spcBef>
              <a:spcAft>
                <a:spcPts val="0"/>
              </a:spcAft>
              <a:buClr>
                <a:schemeClr val="lt1"/>
              </a:buClr>
              <a:buSzPts val="2100"/>
              <a:buFont typeface="Calibri"/>
              <a:buNone/>
            </a:pPr>
            <a:r>
              <a:rPr lang="fr-FR" sz="3400"/>
              <a:t>Analyse des avis clients </a:t>
            </a:r>
            <a:endParaRPr sz="3400"/>
          </a:p>
          <a:p>
            <a:pPr indent="0" lvl="0" marL="0" rtl="0" algn="ctr">
              <a:lnSpc>
                <a:spcPct val="90000"/>
              </a:lnSpc>
              <a:spcBef>
                <a:spcPts val="0"/>
              </a:spcBef>
              <a:spcAft>
                <a:spcPts val="0"/>
              </a:spcAft>
              <a:buClr>
                <a:schemeClr val="lt1"/>
              </a:buClr>
              <a:buSzPts val="2100"/>
              <a:buFont typeface="Calibri"/>
              <a:buNone/>
            </a:pPr>
            <a:r>
              <a:rPr lang="fr-FR" sz="3400"/>
              <a:t>en assurance</a:t>
            </a:r>
            <a:endParaRPr sz="3400"/>
          </a:p>
        </p:txBody>
      </p:sp>
      <p:sp>
        <p:nvSpPr>
          <p:cNvPr id="60" name="Google Shape;60;p12"/>
          <p:cNvSpPr txBox="1"/>
          <p:nvPr>
            <p:ph type="ctrTitle"/>
          </p:nvPr>
        </p:nvSpPr>
        <p:spPr>
          <a:xfrm>
            <a:off x="2563200" y="2299650"/>
            <a:ext cx="4017600" cy="544200"/>
          </a:xfrm>
          <a:prstGeom prst="rect">
            <a:avLst/>
          </a:prstGeom>
          <a:noFill/>
          <a:ln>
            <a:noFill/>
          </a:ln>
        </p:spPr>
        <p:txBody>
          <a:bodyPr anchorCtr="0" anchor="t" bIns="31150" lIns="31150" spcFirstLastPara="1" rIns="31150" wrap="square" tIns="31150">
            <a:noAutofit/>
          </a:bodyPr>
          <a:lstStyle/>
          <a:p>
            <a:pPr indent="0" lvl="0" marL="0" rtl="0" algn="ctr">
              <a:lnSpc>
                <a:spcPct val="90000"/>
              </a:lnSpc>
              <a:spcBef>
                <a:spcPts val="0"/>
              </a:spcBef>
              <a:spcAft>
                <a:spcPts val="0"/>
              </a:spcAft>
              <a:buSzPts val="1200"/>
              <a:buNone/>
            </a:pPr>
            <a:r>
              <a:rPr lang="fr-FR"/>
              <a:t>Groupe 6</a:t>
            </a:r>
            <a:endParaRPr/>
          </a:p>
          <a:p>
            <a:pPr indent="0" lvl="0" marL="0" rtl="0" algn="ctr">
              <a:lnSpc>
                <a:spcPct val="90000"/>
              </a:lnSpc>
              <a:spcBef>
                <a:spcPts val="0"/>
              </a:spcBef>
              <a:spcAft>
                <a:spcPts val="0"/>
              </a:spcAft>
              <a:buSzPts val="1200"/>
              <a:buNone/>
            </a:pPr>
            <a:r>
              <a:rPr lang="fr-FR"/>
              <a:t>Nom : PINCET Bruno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globale des données</a:t>
            </a:r>
            <a:endParaRPr/>
          </a:p>
        </p:txBody>
      </p:sp>
      <p:sp>
        <p:nvSpPr>
          <p:cNvPr id="128" name="Google Shape;128;p21"/>
          <p:cNvSpPr txBox="1"/>
          <p:nvPr>
            <p:ph idx="1" type="body"/>
          </p:nvPr>
        </p:nvSpPr>
        <p:spPr>
          <a:xfrm>
            <a:off x="417609" y="7383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Nombre d’avis et moyenne de note par produit et par assureur sur le top 4 produit </a:t>
            </a:r>
            <a:endParaRPr/>
          </a:p>
        </p:txBody>
      </p:sp>
      <p:pic>
        <p:nvPicPr>
          <p:cNvPr id="129" name="Google Shape;129;p21"/>
          <p:cNvPicPr preferRelativeResize="0"/>
          <p:nvPr/>
        </p:nvPicPr>
        <p:blipFill rotWithShape="1">
          <a:blip r:embed="rId3">
            <a:alphaModFix/>
          </a:blip>
          <a:srcRect b="58050" l="0" r="0" t="0"/>
          <a:stretch/>
        </p:blipFill>
        <p:spPr>
          <a:xfrm>
            <a:off x="0" y="988975"/>
            <a:ext cx="4395351" cy="2354805"/>
          </a:xfrm>
          <a:prstGeom prst="rect">
            <a:avLst/>
          </a:prstGeom>
          <a:noFill/>
          <a:ln>
            <a:noFill/>
          </a:ln>
        </p:spPr>
      </p:pic>
      <p:pic>
        <p:nvPicPr>
          <p:cNvPr id="130" name="Google Shape;130;p21"/>
          <p:cNvPicPr preferRelativeResize="0"/>
          <p:nvPr/>
        </p:nvPicPr>
        <p:blipFill rotWithShape="1">
          <a:blip r:embed="rId3">
            <a:alphaModFix/>
          </a:blip>
          <a:srcRect b="17610" l="0" r="0" t="40439"/>
          <a:stretch/>
        </p:blipFill>
        <p:spPr>
          <a:xfrm>
            <a:off x="4572000" y="966338"/>
            <a:ext cx="4479848" cy="2400075"/>
          </a:xfrm>
          <a:prstGeom prst="rect">
            <a:avLst/>
          </a:prstGeom>
          <a:noFill/>
          <a:ln>
            <a:noFill/>
          </a:ln>
        </p:spPr>
      </p:pic>
      <p:sp>
        <p:nvSpPr>
          <p:cNvPr id="131" name="Google Shape;131;p21"/>
          <p:cNvSpPr txBox="1"/>
          <p:nvPr/>
        </p:nvSpPr>
        <p:spPr>
          <a:xfrm>
            <a:off x="572700" y="3124825"/>
            <a:ext cx="7998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fr-FR">
                <a:latin typeface="Calibri"/>
                <a:ea typeface="Calibri"/>
                <a:cs typeface="Calibri"/>
                <a:sym typeface="Calibri"/>
              </a:rPr>
              <a:t>Auto </a:t>
            </a:r>
            <a:r>
              <a:rPr lang="fr-FR">
                <a:latin typeface="Calibri"/>
                <a:ea typeface="Calibri"/>
                <a:cs typeface="Calibri"/>
                <a:sym typeface="Calibri"/>
              </a:rPr>
              <a:t>: L’Oliver Assurance et Direct Assurance sont leader en note mais aussi en nombre de reviews.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fr-FR">
                <a:latin typeface="Calibri"/>
                <a:ea typeface="Calibri"/>
                <a:cs typeface="Calibri"/>
                <a:sym typeface="Calibri"/>
              </a:rPr>
              <a:t>Santé </a:t>
            </a:r>
            <a:r>
              <a:rPr lang="fr-FR">
                <a:latin typeface="Calibri"/>
                <a:ea typeface="Calibri"/>
                <a:cs typeface="Calibri"/>
                <a:sym typeface="Calibri"/>
              </a:rPr>
              <a:t>: MGP, Santiane &amp; Neoliane se partagent le top 3.</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fr-FR">
                <a:latin typeface="Calibri"/>
                <a:ea typeface="Calibri"/>
                <a:cs typeface="Calibri"/>
                <a:sym typeface="Calibri"/>
              </a:rPr>
              <a:t>Moto </a:t>
            </a:r>
            <a:r>
              <a:rPr lang="fr-FR">
                <a:latin typeface="Calibri"/>
                <a:ea typeface="Calibri"/>
                <a:cs typeface="Calibri"/>
                <a:sym typeface="Calibri"/>
              </a:rPr>
              <a:t>: April Moto et AMV sont leader en note mais aussi en nombre de reviews.</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Sur ces 3 produits, il semble que les assurances présentant un grand nombre d’avis ont généralement des </a:t>
            </a:r>
            <a:r>
              <a:rPr lang="fr-FR">
                <a:latin typeface="Calibri"/>
                <a:ea typeface="Calibri"/>
                <a:cs typeface="Calibri"/>
                <a:sym typeface="Calibri"/>
              </a:rPr>
              <a:t>meilleures</a:t>
            </a:r>
            <a:r>
              <a:rPr lang="fr-FR">
                <a:latin typeface="Calibri"/>
                <a:ea typeface="Calibri"/>
                <a:cs typeface="Calibri"/>
                <a:sym typeface="Calibri"/>
              </a:rPr>
              <a:t> notes. Les compagnies sous représentées ne poussent peut-être pas assez les clients satisfaits à commenter.</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fr-FR">
                <a:latin typeface="Calibri"/>
                <a:ea typeface="Calibri"/>
                <a:cs typeface="Calibri"/>
                <a:sym typeface="Calibri"/>
              </a:rPr>
              <a:t>Habitation </a:t>
            </a:r>
            <a:r>
              <a:rPr lang="fr-FR">
                <a:latin typeface="Calibri"/>
                <a:ea typeface="Calibri"/>
                <a:cs typeface="Calibri"/>
                <a:sym typeface="Calibri"/>
              </a:rPr>
              <a:t>:  </a:t>
            </a:r>
            <a:r>
              <a:rPr lang="fr-FR">
                <a:latin typeface="Calibri"/>
                <a:ea typeface="Calibri"/>
                <a:cs typeface="Calibri"/>
                <a:sym typeface="Calibri"/>
              </a:rPr>
              <a:t>Malgré</a:t>
            </a:r>
            <a:r>
              <a:rPr lang="fr-FR">
                <a:latin typeface="Calibri"/>
                <a:ea typeface="Calibri"/>
                <a:cs typeface="Calibri"/>
                <a:sym typeface="Calibri"/>
              </a:rPr>
              <a:t> le faible nombre d’avis, Direct Assurance a la meilleure moyenne, MAIF et MACIF sont les plus représentés, Pacifica et Matmut sont 2 et 3ème en note.</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globale des données</a:t>
            </a:r>
            <a:endParaRPr/>
          </a:p>
        </p:txBody>
      </p:sp>
      <p:sp>
        <p:nvSpPr>
          <p:cNvPr id="138" name="Google Shape;138;p22"/>
          <p:cNvSpPr txBox="1"/>
          <p:nvPr>
            <p:ph idx="1" type="body"/>
          </p:nvPr>
        </p:nvSpPr>
        <p:spPr>
          <a:xfrm>
            <a:off x="417609" y="781916"/>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Evolution du nombre</a:t>
            </a:r>
            <a:r>
              <a:rPr lang="fr-FR"/>
              <a:t> d’avis et de la moyenne des notes au cours du temps</a:t>
            </a:r>
            <a:endParaRPr/>
          </a:p>
        </p:txBody>
      </p:sp>
      <p:sp>
        <p:nvSpPr>
          <p:cNvPr id="139" name="Google Shape;139;p22"/>
          <p:cNvSpPr txBox="1"/>
          <p:nvPr/>
        </p:nvSpPr>
        <p:spPr>
          <a:xfrm>
            <a:off x="572700" y="3988325"/>
            <a:ext cx="799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On observe que sur la période 2017-2020, le nombre de review et leur moyenne sont globalement stables (200 et 2 environ respectivement). A partir de 2021, on observe une explosion brutale du nombre d’avis et de leur moyenne de note avec (1600 et 3.5) avec une légère rechute à partir de fin 2021. </a:t>
            </a:r>
            <a:endParaRPr>
              <a:latin typeface="Calibri"/>
              <a:ea typeface="Calibri"/>
              <a:cs typeface="Calibri"/>
              <a:sym typeface="Calibri"/>
            </a:endParaRPr>
          </a:p>
        </p:txBody>
      </p:sp>
      <p:pic>
        <p:nvPicPr>
          <p:cNvPr id="140" name="Google Shape;140;p22"/>
          <p:cNvPicPr preferRelativeResize="0"/>
          <p:nvPr/>
        </p:nvPicPr>
        <p:blipFill>
          <a:blip r:embed="rId3">
            <a:alphaModFix/>
          </a:blip>
          <a:stretch>
            <a:fillRect/>
          </a:stretch>
        </p:blipFill>
        <p:spPr>
          <a:xfrm>
            <a:off x="0" y="1057365"/>
            <a:ext cx="9144000" cy="30287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globale des données</a:t>
            </a:r>
            <a:endParaRPr/>
          </a:p>
        </p:txBody>
      </p:sp>
      <p:sp>
        <p:nvSpPr>
          <p:cNvPr id="147" name="Google Shape;147;p23"/>
          <p:cNvSpPr txBox="1"/>
          <p:nvPr>
            <p:ph idx="1" type="body"/>
          </p:nvPr>
        </p:nvSpPr>
        <p:spPr>
          <a:xfrm>
            <a:off x="417609" y="781916"/>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Evolution du nombre d’avis et de la moyenne des notes au cours du temps par assureur</a:t>
            </a:r>
            <a:endParaRPr/>
          </a:p>
        </p:txBody>
      </p:sp>
      <p:sp>
        <p:nvSpPr>
          <p:cNvPr id="148" name="Google Shape;148;p23"/>
          <p:cNvSpPr txBox="1"/>
          <p:nvPr/>
        </p:nvSpPr>
        <p:spPr>
          <a:xfrm>
            <a:off x="572700" y="3988325"/>
            <a:ext cx="799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En </a:t>
            </a:r>
            <a:r>
              <a:rPr lang="fr-FR">
                <a:latin typeface="Calibri"/>
                <a:ea typeface="Calibri"/>
                <a:cs typeface="Calibri"/>
                <a:sym typeface="Calibri"/>
              </a:rPr>
              <a:t>s'intéressant</a:t>
            </a:r>
            <a:r>
              <a:rPr lang="fr-FR">
                <a:latin typeface="Calibri"/>
                <a:ea typeface="Calibri"/>
                <a:cs typeface="Calibri"/>
                <a:sym typeface="Calibri"/>
              </a:rPr>
              <a:t> aux 4 assureurs  les plus représentés dans le dataset,  on voit clairement qu’à partir de mars 2021, il y a eu une explosion du nombre d’avis et que les moyennes ont </a:t>
            </a:r>
            <a:r>
              <a:rPr lang="fr-FR">
                <a:latin typeface="Calibri"/>
                <a:ea typeface="Calibri"/>
                <a:cs typeface="Calibri"/>
                <a:sym typeface="Calibri"/>
              </a:rPr>
              <a:t>légèrement</a:t>
            </a:r>
            <a:r>
              <a:rPr lang="fr-FR">
                <a:latin typeface="Calibri"/>
                <a:ea typeface="Calibri"/>
                <a:cs typeface="Calibri"/>
                <a:sym typeface="Calibri"/>
              </a:rPr>
              <a:t> </a:t>
            </a:r>
            <a:r>
              <a:rPr lang="fr-FR">
                <a:latin typeface="Calibri"/>
                <a:ea typeface="Calibri"/>
                <a:cs typeface="Calibri"/>
                <a:sym typeface="Calibri"/>
              </a:rPr>
              <a:t>augmenté.</a:t>
            </a:r>
            <a:endParaRPr>
              <a:latin typeface="Calibri"/>
              <a:ea typeface="Calibri"/>
              <a:cs typeface="Calibri"/>
              <a:sym typeface="Calibri"/>
            </a:endParaRPr>
          </a:p>
        </p:txBody>
      </p:sp>
      <p:pic>
        <p:nvPicPr>
          <p:cNvPr id="149" name="Google Shape;149;p23"/>
          <p:cNvPicPr preferRelativeResize="0"/>
          <p:nvPr/>
        </p:nvPicPr>
        <p:blipFill rotWithShape="1">
          <a:blip r:embed="rId3">
            <a:alphaModFix/>
          </a:blip>
          <a:srcRect b="61440" l="0" r="0" t="0"/>
          <a:stretch/>
        </p:blipFill>
        <p:spPr>
          <a:xfrm>
            <a:off x="0" y="1133325"/>
            <a:ext cx="4819357" cy="2373335"/>
          </a:xfrm>
          <a:prstGeom prst="rect">
            <a:avLst/>
          </a:prstGeom>
          <a:noFill/>
          <a:ln>
            <a:noFill/>
          </a:ln>
        </p:spPr>
      </p:pic>
      <p:pic>
        <p:nvPicPr>
          <p:cNvPr id="150" name="Google Shape;150;p23"/>
          <p:cNvPicPr preferRelativeResize="0"/>
          <p:nvPr/>
        </p:nvPicPr>
        <p:blipFill rotWithShape="1">
          <a:blip r:embed="rId3">
            <a:alphaModFix/>
          </a:blip>
          <a:srcRect b="21720" l="0" r="0" t="39720"/>
          <a:stretch/>
        </p:blipFill>
        <p:spPr>
          <a:xfrm>
            <a:off x="4324650" y="1133325"/>
            <a:ext cx="4819349" cy="23733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globale des données</a:t>
            </a:r>
            <a:endParaRPr/>
          </a:p>
        </p:txBody>
      </p:sp>
      <p:sp>
        <p:nvSpPr>
          <p:cNvPr id="157" name="Google Shape;157;p24"/>
          <p:cNvSpPr txBox="1"/>
          <p:nvPr>
            <p:ph idx="1" type="body"/>
          </p:nvPr>
        </p:nvSpPr>
        <p:spPr>
          <a:xfrm>
            <a:off x="417609" y="781916"/>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Evolution du nombre d’avis et de la moyenne des notes au cours du temps par produit</a:t>
            </a:r>
            <a:endParaRPr/>
          </a:p>
        </p:txBody>
      </p:sp>
      <p:sp>
        <p:nvSpPr>
          <p:cNvPr id="158" name="Google Shape;158;p24"/>
          <p:cNvSpPr txBox="1"/>
          <p:nvPr/>
        </p:nvSpPr>
        <p:spPr>
          <a:xfrm>
            <a:off x="507325" y="3662350"/>
            <a:ext cx="7998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En s'intéressant aux 4 produits  les plus représentés dans le dataset, l’explosion du nombre d’avis pour 2021 concerne plutôt l’assurance auto et moto que les assurances santé et habitation. I</a:t>
            </a:r>
            <a:r>
              <a:rPr b="1" lang="fr-FR">
                <a:latin typeface="Calibri"/>
                <a:ea typeface="Calibri"/>
                <a:cs typeface="Calibri"/>
                <a:sym typeface="Calibri"/>
              </a:rPr>
              <a:t>l semble que l’augmentation du nombre d’assurances soit en corrélation avec les produits où Direct Assurance est majoritaire, l’entreprise pourrait avoir recommandé ou mis en avant le site pour donner son avis auprès de ses clients.</a:t>
            </a:r>
            <a:endParaRPr b="1">
              <a:latin typeface="Calibri"/>
              <a:ea typeface="Calibri"/>
              <a:cs typeface="Calibri"/>
              <a:sym typeface="Calibri"/>
            </a:endParaRPr>
          </a:p>
        </p:txBody>
      </p:sp>
      <p:pic>
        <p:nvPicPr>
          <p:cNvPr id="159" name="Google Shape;159;p24"/>
          <p:cNvPicPr preferRelativeResize="0"/>
          <p:nvPr/>
        </p:nvPicPr>
        <p:blipFill rotWithShape="1">
          <a:blip r:embed="rId3">
            <a:alphaModFix/>
          </a:blip>
          <a:srcRect b="59364" l="0" r="0" t="0"/>
          <a:stretch/>
        </p:blipFill>
        <p:spPr>
          <a:xfrm>
            <a:off x="-21800" y="1046013"/>
            <a:ext cx="4773000" cy="2477025"/>
          </a:xfrm>
          <a:prstGeom prst="rect">
            <a:avLst/>
          </a:prstGeom>
          <a:noFill/>
          <a:ln>
            <a:noFill/>
          </a:ln>
        </p:spPr>
      </p:pic>
      <p:pic>
        <p:nvPicPr>
          <p:cNvPr id="160" name="Google Shape;160;p24"/>
          <p:cNvPicPr preferRelativeResize="0"/>
          <p:nvPr/>
        </p:nvPicPr>
        <p:blipFill rotWithShape="1">
          <a:blip r:embed="rId3">
            <a:alphaModFix/>
          </a:blip>
          <a:srcRect b="19281" l="0" r="0" t="40082"/>
          <a:stretch/>
        </p:blipFill>
        <p:spPr>
          <a:xfrm>
            <a:off x="4264575" y="1012724"/>
            <a:ext cx="4901224" cy="25435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globale des données</a:t>
            </a:r>
            <a:endParaRPr/>
          </a:p>
        </p:txBody>
      </p:sp>
      <p:sp>
        <p:nvSpPr>
          <p:cNvPr id="167" name="Google Shape;167;p25"/>
          <p:cNvSpPr txBox="1"/>
          <p:nvPr>
            <p:ph idx="1" type="body"/>
          </p:nvPr>
        </p:nvSpPr>
        <p:spPr>
          <a:xfrm>
            <a:off x="417634" y="485941"/>
            <a:ext cx="83088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fr-FR"/>
              <a:t>Nombre de mots dans un avis, en fonction de la note</a:t>
            </a:r>
            <a:endParaRPr/>
          </a:p>
          <a:p>
            <a:pPr indent="0" lvl="0" marL="457200" rtl="0" algn="l">
              <a:spcBef>
                <a:spcPts val="1000"/>
              </a:spcBef>
              <a:spcAft>
                <a:spcPts val="0"/>
              </a:spcAft>
              <a:buNone/>
            </a:pPr>
            <a:r>
              <a:t/>
            </a:r>
            <a:endParaRPr/>
          </a:p>
        </p:txBody>
      </p:sp>
      <p:pic>
        <p:nvPicPr>
          <p:cNvPr id="168" name="Google Shape;168;p25"/>
          <p:cNvPicPr preferRelativeResize="0"/>
          <p:nvPr/>
        </p:nvPicPr>
        <p:blipFill>
          <a:blip r:embed="rId3">
            <a:alphaModFix/>
          </a:blip>
          <a:stretch>
            <a:fillRect/>
          </a:stretch>
        </p:blipFill>
        <p:spPr>
          <a:xfrm>
            <a:off x="25" y="1133640"/>
            <a:ext cx="9144000" cy="3028770"/>
          </a:xfrm>
          <a:prstGeom prst="rect">
            <a:avLst/>
          </a:prstGeom>
          <a:noFill/>
          <a:ln>
            <a:noFill/>
          </a:ln>
        </p:spPr>
      </p:pic>
      <p:sp>
        <p:nvSpPr>
          <p:cNvPr id="169" name="Google Shape;169;p25"/>
          <p:cNvSpPr txBox="1"/>
          <p:nvPr/>
        </p:nvSpPr>
        <p:spPr>
          <a:xfrm>
            <a:off x="642925" y="3877750"/>
            <a:ext cx="748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On observe que les commentaires négatifs sont généralement plus longs que les commentaires positifs et qu’il n’y a pas de différences de longueur entre les commentaires traduits en anglais par rapport aux commentaires originaux.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des avis</a:t>
            </a:r>
            <a:endParaRPr/>
          </a:p>
        </p:txBody>
      </p:sp>
      <p:sp>
        <p:nvSpPr>
          <p:cNvPr id="176" name="Google Shape;176;p26"/>
          <p:cNvSpPr txBox="1"/>
          <p:nvPr>
            <p:ph idx="1" type="body"/>
          </p:nvPr>
        </p:nvSpPr>
        <p:spPr>
          <a:xfrm>
            <a:off x="417634" y="485941"/>
            <a:ext cx="83088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fr-FR"/>
              <a:t>BoW (Bag of Words) global</a:t>
            </a:r>
            <a:endParaRPr/>
          </a:p>
          <a:p>
            <a:pPr indent="0" lvl="0" marL="457200" rtl="0" algn="l">
              <a:spcBef>
                <a:spcPts val="1000"/>
              </a:spcBef>
              <a:spcAft>
                <a:spcPts val="0"/>
              </a:spcAft>
              <a:buNone/>
            </a:pPr>
            <a:r>
              <a:t/>
            </a:r>
            <a:endParaRPr/>
          </a:p>
        </p:txBody>
      </p:sp>
      <p:pic>
        <p:nvPicPr>
          <p:cNvPr id="177" name="Google Shape;177;p26"/>
          <p:cNvPicPr preferRelativeResize="0"/>
          <p:nvPr/>
        </p:nvPicPr>
        <p:blipFill>
          <a:blip r:embed="rId3">
            <a:alphaModFix/>
          </a:blip>
          <a:stretch>
            <a:fillRect/>
          </a:stretch>
        </p:blipFill>
        <p:spPr>
          <a:xfrm>
            <a:off x="3028106" y="760125"/>
            <a:ext cx="5880592" cy="3958225"/>
          </a:xfrm>
          <a:prstGeom prst="rect">
            <a:avLst/>
          </a:prstGeom>
          <a:noFill/>
          <a:ln>
            <a:noFill/>
          </a:ln>
        </p:spPr>
      </p:pic>
      <p:sp>
        <p:nvSpPr>
          <p:cNvPr id="178" name="Google Shape;178;p26"/>
          <p:cNvSpPr txBox="1"/>
          <p:nvPr/>
        </p:nvSpPr>
        <p:spPr>
          <a:xfrm>
            <a:off x="305000" y="1362175"/>
            <a:ext cx="27231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300">
                <a:latin typeface="Calibri"/>
                <a:ea typeface="Calibri"/>
                <a:cs typeface="Calibri"/>
                <a:sym typeface="Calibri"/>
              </a:rPr>
              <a:t>On remarque que des mots du domaine de l’assurance reviennent régulièrement :</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fr-FR" sz="1300">
                <a:latin typeface="Calibri"/>
                <a:ea typeface="Calibri"/>
                <a:cs typeface="Calibri"/>
                <a:sym typeface="Calibri"/>
              </a:rPr>
              <a:t>insurance</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fr-FR" sz="1300">
                <a:latin typeface="Calibri"/>
                <a:ea typeface="Calibri"/>
                <a:cs typeface="Calibri"/>
                <a:sym typeface="Calibri"/>
              </a:rPr>
              <a:t>vehicle</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fr-FR" sz="1300">
                <a:latin typeface="Calibri"/>
                <a:ea typeface="Calibri"/>
                <a:cs typeface="Calibri"/>
                <a:sym typeface="Calibri"/>
              </a:rPr>
              <a:t>contract</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fr-FR" sz="1300">
                <a:latin typeface="Calibri"/>
                <a:ea typeface="Calibri"/>
                <a:cs typeface="Calibri"/>
                <a:sym typeface="Calibri"/>
              </a:rPr>
              <a:t>satisfied</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fr-FR" sz="1300">
                <a:latin typeface="Calibri"/>
                <a:ea typeface="Calibri"/>
                <a:cs typeface="Calibri"/>
                <a:sym typeface="Calibri"/>
              </a:rPr>
              <a:t>customer service</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fr-FR" sz="1300">
                <a:latin typeface="Calibri"/>
                <a:ea typeface="Calibri"/>
                <a:cs typeface="Calibri"/>
                <a:sym typeface="Calibri"/>
              </a:rPr>
              <a:t>reimbursement</a:t>
            </a:r>
            <a:endParaRPr sz="13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des avis</a:t>
            </a:r>
            <a:endParaRPr/>
          </a:p>
        </p:txBody>
      </p:sp>
      <p:sp>
        <p:nvSpPr>
          <p:cNvPr id="185" name="Google Shape;185;p27"/>
          <p:cNvSpPr txBox="1"/>
          <p:nvPr>
            <p:ph idx="1" type="body"/>
          </p:nvPr>
        </p:nvSpPr>
        <p:spPr>
          <a:xfrm>
            <a:off x="417634" y="398766"/>
            <a:ext cx="83088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fr-FR"/>
              <a:t>TF-IDF pour chaque produit</a:t>
            </a:r>
            <a:endParaRPr/>
          </a:p>
          <a:p>
            <a:pPr indent="0" lvl="0" marL="457200" rtl="0" algn="l">
              <a:spcBef>
                <a:spcPts val="1000"/>
              </a:spcBef>
              <a:spcAft>
                <a:spcPts val="0"/>
              </a:spcAft>
              <a:buNone/>
            </a:pPr>
            <a:r>
              <a:t/>
            </a:r>
            <a:endParaRPr/>
          </a:p>
        </p:txBody>
      </p:sp>
      <p:pic>
        <p:nvPicPr>
          <p:cNvPr id="186" name="Google Shape;186;p27"/>
          <p:cNvPicPr preferRelativeResize="0"/>
          <p:nvPr/>
        </p:nvPicPr>
        <p:blipFill>
          <a:blip r:embed="rId3">
            <a:alphaModFix/>
          </a:blip>
          <a:stretch>
            <a:fillRect/>
          </a:stretch>
        </p:blipFill>
        <p:spPr>
          <a:xfrm>
            <a:off x="763438" y="1004575"/>
            <a:ext cx="7617176" cy="379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des avis</a:t>
            </a:r>
            <a:endParaRPr/>
          </a:p>
        </p:txBody>
      </p:sp>
      <p:sp>
        <p:nvSpPr>
          <p:cNvPr id="193" name="Google Shape;193;p28"/>
          <p:cNvSpPr txBox="1"/>
          <p:nvPr>
            <p:ph idx="1" type="body"/>
          </p:nvPr>
        </p:nvSpPr>
        <p:spPr>
          <a:xfrm>
            <a:off x="417634" y="398766"/>
            <a:ext cx="83088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fr-FR"/>
              <a:t>TF-IDF pour chaque note</a:t>
            </a:r>
            <a:endParaRPr/>
          </a:p>
          <a:p>
            <a:pPr indent="0" lvl="0" marL="457200" rtl="0" algn="l">
              <a:spcBef>
                <a:spcPts val="1000"/>
              </a:spcBef>
              <a:spcAft>
                <a:spcPts val="0"/>
              </a:spcAft>
              <a:buNone/>
            </a:pPr>
            <a:r>
              <a:t/>
            </a:r>
            <a:endParaRPr/>
          </a:p>
        </p:txBody>
      </p:sp>
      <p:pic>
        <p:nvPicPr>
          <p:cNvPr id="194" name="Google Shape;194;p28"/>
          <p:cNvPicPr preferRelativeResize="0"/>
          <p:nvPr/>
        </p:nvPicPr>
        <p:blipFill rotWithShape="1">
          <a:blip r:embed="rId3">
            <a:alphaModFix/>
          </a:blip>
          <a:srcRect b="0" l="0" r="39817" t="0"/>
          <a:stretch/>
        </p:blipFill>
        <p:spPr>
          <a:xfrm>
            <a:off x="2276106" y="2502925"/>
            <a:ext cx="6594244" cy="2296500"/>
          </a:xfrm>
          <a:prstGeom prst="rect">
            <a:avLst/>
          </a:prstGeom>
          <a:noFill/>
          <a:ln>
            <a:noFill/>
          </a:ln>
        </p:spPr>
      </p:pic>
      <p:pic>
        <p:nvPicPr>
          <p:cNvPr id="195" name="Google Shape;195;p28"/>
          <p:cNvPicPr preferRelativeResize="0"/>
          <p:nvPr/>
        </p:nvPicPr>
        <p:blipFill rotWithShape="1">
          <a:blip r:embed="rId3">
            <a:alphaModFix/>
          </a:blip>
          <a:srcRect b="0" l="60065" r="0" t="0"/>
          <a:stretch/>
        </p:blipFill>
        <p:spPr>
          <a:xfrm>
            <a:off x="3385400" y="206425"/>
            <a:ext cx="4375650" cy="2296494"/>
          </a:xfrm>
          <a:prstGeom prst="rect">
            <a:avLst/>
          </a:prstGeom>
          <a:noFill/>
          <a:ln>
            <a:noFill/>
          </a:ln>
        </p:spPr>
      </p:pic>
      <p:sp>
        <p:nvSpPr>
          <p:cNvPr id="196" name="Google Shape;196;p28"/>
          <p:cNvSpPr txBox="1"/>
          <p:nvPr/>
        </p:nvSpPr>
        <p:spPr>
          <a:xfrm>
            <a:off x="196150" y="980750"/>
            <a:ext cx="3062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On peut voir que l’on retrouve logiquement des mots plus positifs sur la note 5 </a:t>
            </a:r>
            <a:r>
              <a:rPr i="1" lang="fr-FR">
                <a:latin typeface="Calibri"/>
                <a:ea typeface="Calibri"/>
                <a:cs typeface="Calibri"/>
                <a:sym typeface="Calibri"/>
              </a:rPr>
              <a:t>( recommanderai, abordable, contente, simplicité)</a:t>
            </a:r>
            <a:r>
              <a:rPr lang="fr-FR">
                <a:latin typeface="Calibri"/>
                <a:ea typeface="Calibri"/>
                <a:cs typeface="Calibri"/>
                <a:sym typeface="Calibri"/>
              </a:rPr>
              <a:t> que sur la note 1 </a:t>
            </a:r>
            <a:r>
              <a:rPr i="1" lang="fr-FR">
                <a:latin typeface="Calibri"/>
                <a:ea typeface="Calibri"/>
                <a:cs typeface="Calibri"/>
                <a:sym typeface="Calibri"/>
              </a:rPr>
              <a:t>(manif, déçu, augmentation, inadmissible)</a:t>
            </a:r>
            <a:endParaRPr i="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2</a:t>
            </a:r>
            <a:endParaRPr/>
          </a:p>
        </p:txBody>
      </p:sp>
      <p:sp>
        <p:nvSpPr>
          <p:cNvPr id="203" name="Google Shape;203;p29"/>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Exploration/Transformation/</a:t>
            </a:r>
            <a:endParaRPr/>
          </a:p>
          <a:p>
            <a:pPr indent="0" lvl="0" marL="0" rtl="0" algn="l">
              <a:spcBef>
                <a:spcPts val="200"/>
              </a:spcBef>
              <a:spcAft>
                <a:spcPts val="0"/>
              </a:spcAft>
              <a:buClr>
                <a:srgbClr val="000000"/>
              </a:buClr>
              <a:buSzPts val="3800"/>
              <a:buFont typeface="Arial"/>
              <a:buNone/>
            </a:pPr>
            <a:r>
              <a:rPr lang="fr-FR"/>
              <a:t>feature engineering</a:t>
            </a:r>
            <a:endParaRPr/>
          </a:p>
        </p:txBody>
      </p:sp>
      <p:sp>
        <p:nvSpPr>
          <p:cNvPr id="204" name="Google Shape;204;p29"/>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Nettoyage des données</a:t>
            </a:r>
            <a:endParaRPr sz="1800"/>
          </a:p>
          <a:p>
            <a:pPr indent="-304800" lvl="0" marL="393700" rtl="0" algn="l">
              <a:lnSpc>
                <a:spcPct val="90000"/>
              </a:lnSpc>
              <a:spcBef>
                <a:spcPts val="200"/>
              </a:spcBef>
              <a:spcAft>
                <a:spcPts val="0"/>
              </a:spcAft>
              <a:buSzPts val="1800"/>
              <a:buChar char="▪"/>
            </a:pPr>
            <a:r>
              <a:rPr lang="fr-FR" sz="1800"/>
              <a:t>Word embedding </a:t>
            </a:r>
            <a:endParaRPr sz="1800"/>
          </a:p>
          <a:p>
            <a:pPr indent="0" lvl="0" marL="0" rtl="0" algn="l">
              <a:lnSpc>
                <a:spcPct val="90000"/>
              </a:lnSpc>
              <a:spcBef>
                <a:spcPts val="20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a:t>
            </a:r>
            <a:r>
              <a:rPr lang="fr-FR"/>
              <a:t>.1</a:t>
            </a:r>
            <a:endParaRPr/>
          </a:p>
        </p:txBody>
      </p:sp>
      <p:sp>
        <p:nvSpPr>
          <p:cNvPr id="210" name="Google Shape;210;p30"/>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Nettoyage des données</a:t>
            </a:r>
            <a:endParaRPr>
              <a:solidFill>
                <a:schemeClr val="accent6"/>
              </a:solidFill>
            </a:endParaRPr>
          </a:p>
        </p:txBody>
      </p:sp>
      <p:sp>
        <p:nvSpPr>
          <p:cNvPr id="211" name="Google Shape;211;p30"/>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Obtenir des données exploitables à partir du dataset originel</a:t>
            </a:r>
            <a:endParaRPr sz="1600"/>
          </a:p>
          <a:p>
            <a:pPr indent="-292100" lvl="0" marL="393700" rtl="0" algn="l">
              <a:lnSpc>
                <a:spcPct val="90000"/>
              </a:lnSpc>
              <a:spcBef>
                <a:spcPts val="200"/>
              </a:spcBef>
              <a:spcAft>
                <a:spcPts val="0"/>
              </a:spcAft>
              <a:buSzPts val="1600"/>
              <a:buChar char="▪"/>
            </a:pPr>
            <a:r>
              <a:rPr lang="fr-FR" sz="1600"/>
              <a:t>Suppression et mise en forme des données</a:t>
            </a:r>
            <a:endParaRPr sz="1600"/>
          </a:p>
        </p:txBody>
      </p:sp>
      <p:sp>
        <p:nvSpPr>
          <p:cNvPr id="212" name="Google Shape;212;p30"/>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idx="1" type="body"/>
          </p:nvPr>
        </p:nvSpPr>
        <p:spPr>
          <a:xfrm>
            <a:off x="417625" y="783425"/>
            <a:ext cx="8308800" cy="4016100"/>
          </a:xfrm>
          <a:prstGeom prst="rect">
            <a:avLst/>
          </a:prstGeom>
          <a:noFill/>
          <a:ln>
            <a:noFill/>
          </a:ln>
        </p:spPr>
        <p:txBody>
          <a:bodyPr anchorCtr="0" anchor="t" bIns="38475" lIns="62300" spcFirstLastPara="1" rIns="31150" wrap="square" tIns="38475">
            <a:noAutofit/>
          </a:bodyPr>
          <a:lstStyle/>
          <a:p>
            <a:pPr indent="0" lvl="0" marL="38100" rtl="0" algn="l">
              <a:lnSpc>
                <a:spcPct val="90000"/>
              </a:lnSpc>
              <a:spcBef>
                <a:spcPts val="1000"/>
              </a:spcBef>
              <a:spcAft>
                <a:spcPts val="0"/>
              </a:spcAft>
              <a:buSzPts val="2500"/>
              <a:buNone/>
            </a:pPr>
            <a:r>
              <a:rPr lang="fr-FR" sz="1100"/>
              <a:t>1 </a:t>
            </a:r>
            <a:r>
              <a:rPr lang="fr-FR" sz="1100">
                <a:solidFill>
                  <a:schemeClr val="accent6"/>
                </a:solidFill>
              </a:rPr>
              <a:t>|</a:t>
            </a:r>
            <a:r>
              <a:rPr lang="fr-FR" sz="1100"/>
              <a:t> Présentation générale du projet et des données</a:t>
            </a:r>
            <a:endParaRPr sz="800"/>
          </a:p>
          <a:p>
            <a:pPr indent="0" lvl="1" marL="431800" rtl="0" algn="l">
              <a:lnSpc>
                <a:spcPct val="100000"/>
              </a:lnSpc>
              <a:spcBef>
                <a:spcPts val="1000"/>
              </a:spcBef>
              <a:spcAft>
                <a:spcPts val="0"/>
              </a:spcAft>
              <a:buSzPts val="2500"/>
              <a:buNone/>
            </a:pPr>
            <a:r>
              <a:rPr lang="fr-FR" sz="1000"/>
              <a:t>1.1 </a:t>
            </a:r>
            <a:r>
              <a:rPr lang="fr-FR" sz="1000">
                <a:solidFill>
                  <a:schemeClr val="accent6"/>
                </a:solidFill>
              </a:rPr>
              <a:t>| </a:t>
            </a:r>
            <a:r>
              <a:rPr lang="fr-FR" sz="1000"/>
              <a:t>Problématique et contexte</a:t>
            </a:r>
            <a:endParaRPr sz="1000"/>
          </a:p>
          <a:p>
            <a:pPr indent="0" lvl="1" marL="431800" rtl="0" algn="l">
              <a:lnSpc>
                <a:spcPct val="100000"/>
              </a:lnSpc>
              <a:spcBef>
                <a:spcPts val="1000"/>
              </a:spcBef>
              <a:spcAft>
                <a:spcPts val="0"/>
              </a:spcAft>
              <a:buSzPts val="2500"/>
              <a:buNone/>
            </a:pPr>
            <a:r>
              <a:rPr lang="fr-FR" sz="1000"/>
              <a:t>1.2 </a:t>
            </a:r>
            <a:r>
              <a:rPr lang="fr-FR" sz="1000">
                <a:solidFill>
                  <a:schemeClr val="accent6"/>
                </a:solidFill>
              </a:rPr>
              <a:t>|</a:t>
            </a:r>
            <a:r>
              <a:rPr lang="fr-FR" sz="1000"/>
              <a:t> Structure générale des fichiers</a:t>
            </a:r>
            <a:endParaRPr sz="600"/>
          </a:p>
          <a:p>
            <a:pPr indent="0" lvl="1" marL="431800" rtl="0" algn="l">
              <a:lnSpc>
                <a:spcPct val="100000"/>
              </a:lnSpc>
              <a:spcBef>
                <a:spcPts val="1000"/>
              </a:spcBef>
              <a:spcAft>
                <a:spcPts val="0"/>
              </a:spcAft>
              <a:buSzPts val="2500"/>
              <a:buNone/>
            </a:pPr>
            <a:r>
              <a:rPr lang="fr-FR" sz="1000"/>
              <a:t>1.3 </a:t>
            </a:r>
            <a:r>
              <a:rPr lang="fr-FR" sz="1000">
                <a:solidFill>
                  <a:schemeClr val="accent6"/>
                </a:solidFill>
              </a:rPr>
              <a:t>|</a:t>
            </a:r>
            <a:r>
              <a:rPr lang="fr-FR" sz="1000"/>
              <a:t> Présentation des variables et analyse exploratoire</a:t>
            </a:r>
            <a:endParaRPr sz="1000"/>
          </a:p>
          <a:p>
            <a:pPr indent="0" lvl="0" marL="38100" rtl="0" algn="l">
              <a:spcBef>
                <a:spcPts val="1000"/>
              </a:spcBef>
              <a:spcAft>
                <a:spcPts val="0"/>
              </a:spcAft>
              <a:buClr>
                <a:srgbClr val="000000"/>
              </a:buClr>
              <a:buSzPts val="2500"/>
              <a:buFont typeface="Arial"/>
              <a:buNone/>
            </a:pPr>
            <a:r>
              <a:rPr lang="fr-FR" sz="1100"/>
              <a:t>2</a:t>
            </a:r>
            <a:r>
              <a:rPr lang="fr-FR" sz="1100"/>
              <a:t> </a:t>
            </a:r>
            <a:r>
              <a:rPr lang="fr-FR" sz="1100">
                <a:solidFill>
                  <a:schemeClr val="accent6"/>
                </a:solidFill>
              </a:rPr>
              <a:t>|</a:t>
            </a:r>
            <a:r>
              <a:rPr lang="fr-FR" sz="1100"/>
              <a:t> Exploration, Transformation et Feature engineering</a:t>
            </a:r>
            <a:endParaRPr sz="1100"/>
          </a:p>
          <a:p>
            <a:pPr indent="0" lvl="1" marL="431800" rtl="0" algn="l">
              <a:lnSpc>
                <a:spcPct val="100000"/>
              </a:lnSpc>
              <a:spcBef>
                <a:spcPts val="1000"/>
              </a:spcBef>
              <a:spcAft>
                <a:spcPts val="0"/>
              </a:spcAft>
              <a:buSzPts val="2500"/>
              <a:buNone/>
            </a:pPr>
            <a:r>
              <a:rPr lang="fr-FR" sz="1000"/>
              <a:t>2.1 </a:t>
            </a:r>
            <a:r>
              <a:rPr lang="fr-FR" sz="1000">
                <a:solidFill>
                  <a:schemeClr val="accent6"/>
                </a:solidFill>
              </a:rPr>
              <a:t>| </a:t>
            </a:r>
            <a:r>
              <a:rPr lang="fr-FR" sz="1000"/>
              <a:t>Nettoyage des données</a:t>
            </a:r>
            <a:endParaRPr sz="1000"/>
          </a:p>
          <a:p>
            <a:pPr indent="0" lvl="1" marL="431800" rtl="0" algn="l">
              <a:lnSpc>
                <a:spcPct val="100000"/>
              </a:lnSpc>
              <a:spcBef>
                <a:spcPts val="1000"/>
              </a:spcBef>
              <a:spcAft>
                <a:spcPts val="0"/>
              </a:spcAft>
              <a:buSzPts val="2500"/>
              <a:buNone/>
            </a:pPr>
            <a:r>
              <a:rPr lang="fr-FR" sz="1000"/>
              <a:t>2.2 </a:t>
            </a:r>
            <a:r>
              <a:rPr lang="fr-FR" sz="1000">
                <a:solidFill>
                  <a:schemeClr val="accent6"/>
                </a:solidFill>
              </a:rPr>
              <a:t>|</a:t>
            </a:r>
            <a:r>
              <a:rPr lang="fr-FR" sz="1000"/>
              <a:t> Word embedding</a:t>
            </a:r>
            <a:endParaRPr sz="1000"/>
          </a:p>
          <a:p>
            <a:pPr indent="0" lvl="0" marL="38100" rtl="0" algn="l">
              <a:spcBef>
                <a:spcPts val="1000"/>
              </a:spcBef>
              <a:spcAft>
                <a:spcPts val="0"/>
              </a:spcAft>
              <a:buClr>
                <a:srgbClr val="000000"/>
              </a:buClr>
              <a:buSzPts val="2500"/>
              <a:buFont typeface="Arial"/>
              <a:buNone/>
            </a:pPr>
            <a:r>
              <a:rPr lang="fr-FR" sz="1100"/>
              <a:t>3 </a:t>
            </a:r>
            <a:r>
              <a:rPr lang="fr-FR" sz="1100">
                <a:solidFill>
                  <a:schemeClr val="accent6"/>
                </a:solidFill>
              </a:rPr>
              <a:t>|</a:t>
            </a:r>
            <a:r>
              <a:rPr lang="fr-FR" sz="1100"/>
              <a:t> Modèles de machine learning : Apprentissage non-supervisé, Apprentissage supervisé</a:t>
            </a:r>
            <a:endParaRPr sz="1100"/>
          </a:p>
          <a:p>
            <a:pPr indent="0" lvl="1" marL="431800" rtl="0" algn="l">
              <a:lnSpc>
                <a:spcPct val="100000"/>
              </a:lnSpc>
              <a:spcBef>
                <a:spcPts val="1000"/>
              </a:spcBef>
              <a:spcAft>
                <a:spcPts val="0"/>
              </a:spcAft>
              <a:buSzPts val="2500"/>
              <a:buNone/>
            </a:pPr>
            <a:r>
              <a:rPr lang="fr-FR" sz="1000"/>
              <a:t>3.1 </a:t>
            </a:r>
            <a:r>
              <a:rPr lang="fr-FR" sz="1000">
                <a:solidFill>
                  <a:schemeClr val="accent6"/>
                </a:solidFill>
              </a:rPr>
              <a:t>| </a:t>
            </a:r>
            <a:r>
              <a:rPr lang="fr-FR" sz="1000"/>
              <a:t>Présentation des approches</a:t>
            </a:r>
            <a:endParaRPr sz="1000"/>
          </a:p>
          <a:p>
            <a:pPr indent="0" lvl="1" marL="431800" rtl="0" algn="l">
              <a:lnSpc>
                <a:spcPct val="100000"/>
              </a:lnSpc>
              <a:spcBef>
                <a:spcPts val="1000"/>
              </a:spcBef>
              <a:spcAft>
                <a:spcPts val="0"/>
              </a:spcAft>
              <a:buSzPts val="2500"/>
              <a:buNone/>
            </a:pPr>
            <a:r>
              <a:rPr lang="fr-FR" sz="1000"/>
              <a:t>3.2 </a:t>
            </a:r>
            <a:r>
              <a:rPr lang="fr-FR" sz="1000">
                <a:solidFill>
                  <a:schemeClr val="accent6"/>
                </a:solidFill>
              </a:rPr>
              <a:t>|</a:t>
            </a:r>
            <a:r>
              <a:rPr lang="fr-FR" sz="1000"/>
              <a:t> Topic modeling et segmentation</a:t>
            </a:r>
            <a:endParaRPr sz="1000"/>
          </a:p>
          <a:p>
            <a:pPr indent="0" lvl="1" marL="431800" rtl="0" algn="l">
              <a:lnSpc>
                <a:spcPct val="100000"/>
              </a:lnSpc>
              <a:spcBef>
                <a:spcPts val="1000"/>
              </a:spcBef>
              <a:spcAft>
                <a:spcPts val="0"/>
              </a:spcAft>
              <a:buSzPts val="2500"/>
              <a:buNone/>
            </a:pPr>
            <a:r>
              <a:rPr lang="fr-FR" sz="1000"/>
              <a:t>3.3 </a:t>
            </a:r>
            <a:r>
              <a:rPr lang="fr-FR" sz="1000">
                <a:solidFill>
                  <a:schemeClr val="accent6"/>
                </a:solidFill>
              </a:rPr>
              <a:t>|</a:t>
            </a:r>
            <a:r>
              <a:rPr lang="fr-FR" sz="1000"/>
              <a:t> Analyse des sentiments</a:t>
            </a:r>
            <a:endParaRPr sz="1000"/>
          </a:p>
          <a:p>
            <a:pPr indent="0" lvl="1" marL="431800" rtl="0" algn="l">
              <a:lnSpc>
                <a:spcPct val="100000"/>
              </a:lnSpc>
              <a:spcBef>
                <a:spcPts val="1000"/>
              </a:spcBef>
              <a:spcAft>
                <a:spcPts val="0"/>
              </a:spcAft>
              <a:buSzPts val="2500"/>
              <a:buNone/>
            </a:pPr>
            <a:r>
              <a:rPr lang="fr-FR" sz="1000"/>
              <a:t>3.4 </a:t>
            </a:r>
            <a:r>
              <a:rPr lang="fr-FR" sz="1000">
                <a:solidFill>
                  <a:schemeClr val="accent6"/>
                </a:solidFill>
              </a:rPr>
              <a:t>|</a:t>
            </a:r>
            <a:r>
              <a:rPr lang="fr-FR" sz="1000"/>
              <a:t> Prédiction de la note</a:t>
            </a:r>
            <a:endParaRPr sz="1000"/>
          </a:p>
          <a:p>
            <a:pPr indent="0" lvl="1" marL="431800" rtl="0" algn="l">
              <a:lnSpc>
                <a:spcPct val="100000"/>
              </a:lnSpc>
              <a:spcBef>
                <a:spcPts val="1000"/>
              </a:spcBef>
              <a:spcAft>
                <a:spcPts val="0"/>
              </a:spcAft>
              <a:buSzPts val="2500"/>
              <a:buNone/>
            </a:pPr>
            <a:r>
              <a:rPr lang="fr-FR" sz="1000"/>
              <a:t>3.5 </a:t>
            </a:r>
            <a:r>
              <a:rPr lang="fr-FR" sz="1000">
                <a:solidFill>
                  <a:schemeClr val="accent6"/>
                </a:solidFill>
              </a:rPr>
              <a:t>|</a:t>
            </a:r>
            <a:r>
              <a:rPr lang="fr-FR" sz="1000"/>
              <a:t> Génération de review</a:t>
            </a:r>
            <a:endParaRPr sz="1000"/>
          </a:p>
          <a:p>
            <a:pPr indent="0" lvl="0" marL="38100" rtl="0" algn="l">
              <a:lnSpc>
                <a:spcPct val="90000"/>
              </a:lnSpc>
              <a:spcBef>
                <a:spcPts val="0"/>
              </a:spcBef>
              <a:spcAft>
                <a:spcPts val="0"/>
              </a:spcAft>
              <a:buSzPts val="2500"/>
              <a:buNone/>
            </a:pPr>
            <a:r>
              <a:rPr lang="fr-FR" sz="1100"/>
              <a:t>4</a:t>
            </a:r>
            <a:r>
              <a:rPr lang="fr-FR" sz="1100"/>
              <a:t> </a:t>
            </a:r>
            <a:r>
              <a:rPr lang="fr-FR" sz="1100">
                <a:solidFill>
                  <a:schemeClr val="accent6"/>
                </a:solidFill>
              </a:rPr>
              <a:t>|</a:t>
            </a:r>
            <a:r>
              <a:rPr lang="fr-FR" sz="1100"/>
              <a:t> </a:t>
            </a:r>
            <a:r>
              <a:rPr lang="fr-FR" sz="1100"/>
              <a:t>Interprétation des modèles/ Conclusions finales</a:t>
            </a:r>
            <a:endParaRPr sz="1100"/>
          </a:p>
          <a:p>
            <a:pPr indent="0" lvl="1" marL="431800" rtl="0" algn="l">
              <a:lnSpc>
                <a:spcPct val="100000"/>
              </a:lnSpc>
              <a:spcBef>
                <a:spcPts val="1000"/>
              </a:spcBef>
              <a:spcAft>
                <a:spcPts val="0"/>
              </a:spcAft>
              <a:buSzPts val="2500"/>
              <a:buNone/>
            </a:pPr>
            <a:r>
              <a:rPr lang="fr-FR" sz="1000"/>
              <a:t>4</a:t>
            </a:r>
            <a:r>
              <a:rPr lang="fr-FR" sz="1000"/>
              <a:t>.1 </a:t>
            </a:r>
            <a:r>
              <a:rPr lang="fr-FR" sz="1000">
                <a:solidFill>
                  <a:schemeClr val="accent6"/>
                </a:solidFill>
              </a:rPr>
              <a:t>|</a:t>
            </a:r>
            <a:r>
              <a:rPr lang="fr-FR" sz="1000"/>
              <a:t> </a:t>
            </a:r>
            <a:r>
              <a:rPr lang="fr-FR" sz="1000"/>
              <a:t>Explicabilité des notes</a:t>
            </a:r>
            <a:endParaRPr sz="1000"/>
          </a:p>
          <a:p>
            <a:pPr indent="0" lvl="1" marL="431800" rtl="0" algn="l">
              <a:lnSpc>
                <a:spcPct val="100000"/>
              </a:lnSpc>
              <a:spcBef>
                <a:spcPts val="1000"/>
              </a:spcBef>
              <a:spcAft>
                <a:spcPts val="0"/>
              </a:spcAft>
              <a:buSzPts val="2500"/>
              <a:buNone/>
            </a:pPr>
            <a:r>
              <a:rPr lang="fr-FR" sz="1000"/>
              <a:t>4</a:t>
            </a:r>
            <a:r>
              <a:rPr lang="fr-FR" sz="1000"/>
              <a:t>.2 </a:t>
            </a:r>
            <a:r>
              <a:rPr lang="fr-FR" sz="1000">
                <a:solidFill>
                  <a:schemeClr val="accent6"/>
                </a:solidFill>
              </a:rPr>
              <a:t>|</a:t>
            </a:r>
            <a:r>
              <a:rPr lang="fr-FR" sz="1000"/>
              <a:t> </a:t>
            </a:r>
            <a:r>
              <a:rPr lang="fr-FR" sz="1000"/>
              <a:t>Résultats globaux</a:t>
            </a:r>
            <a:endParaRPr sz="600"/>
          </a:p>
        </p:txBody>
      </p:sp>
      <p:sp>
        <p:nvSpPr>
          <p:cNvPr id="67" name="Google Shape;67;p13"/>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sz="2200"/>
              <a:t>S</a:t>
            </a:r>
            <a:r>
              <a:rPr lang="fr-FR" sz="2200"/>
              <a:t>ommaire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Nettoyage des données</a:t>
            </a:r>
            <a:endParaRPr/>
          </a:p>
        </p:txBody>
      </p:sp>
      <p:sp>
        <p:nvSpPr>
          <p:cNvPr id="219" name="Google Shape;219;p31"/>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Dates d’expérience et date de publication</a:t>
            </a:r>
            <a:endParaRPr/>
          </a:p>
          <a:p>
            <a:pPr indent="-304800" lvl="1" marL="914400" rtl="0" algn="l">
              <a:spcBef>
                <a:spcPts val="0"/>
              </a:spcBef>
              <a:spcAft>
                <a:spcPts val="0"/>
              </a:spcAft>
              <a:buSzPts val="1200"/>
              <a:buChar char="-"/>
            </a:pPr>
            <a:r>
              <a:rPr lang="fr-FR" sz="1000">
                <a:solidFill>
                  <a:srgbClr val="000000"/>
                </a:solidFill>
                <a:highlight>
                  <a:srgbClr val="FFFFFF"/>
                </a:highlight>
                <a:latin typeface="Roboto"/>
                <a:ea typeface="Roboto"/>
                <a:cs typeface="Roboto"/>
                <a:sym typeface="Roboto"/>
              </a:rPr>
              <a:t>Les dates sont au format “DD MM YYYY suite à une expérience en MM YYYY” dans le dataset originel</a:t>
            </a:r>
            <a:endParaRPr sz="1000">
              <a:solidFill>
                <a:srgbClr val="000000"/>
              </a:solidFill>
              <a:highlight>
                <a:srgbClr val="FFFFFF"/>
              </a:highlight>
              <a:latin typeface="Roboto"/>
              <a:ea typeface="Roboto"/>
              <a:cs typeface="Roboto"/>
              <a:sym typeface="Roboto"/>
            </a:endParaRPr>
          </a:p>
          <a:p>
            <a:pPr indent="-292100" lvl="1" marL="914400" rtl="0" algn="l">
              <a:spcBef>
                <a:spcPts val="0"/>
              </a:spcBef>
              <a:spcAft>
                <a:spcPts val="0"/>
              </a:spcAft>
              <a:buClr>
                <a:srgbClr val="000000"/>
              </a:buClr>
              <a:buSzPts val="1000"/>
              <a:buFont typeface="Roboto"/>
              <a:buChar char="-"/>
            </a:pPr>
            <a:r>
              <a:rPr lang="fr-FR" sz="1000">
                <a:solidFill>
                  <a:srgbClr val="000000"/>
                </a:solidFill>
                <a:highlight>
                  <a:srgbClr val="FFFFFF"/>
                </a:highlight>
                <a:latin typeface="Roboto"/>
                <a:ea typeface="Roboto"/>
                <a:cs typeface="Roboto"/>
                <a:sym typeface="Roboto"/>
              </a:rPr>
              <a:t>on applique le regex suivant sur les commentaires:</a:t>
            </a:r>
            <a:endParaRPr sz="1000">
              <a:solidFill>
                <a:srgbClr val="000000"/>
              </a:solidFill>
              <a:highlight>
                <a:srgbClr val="FFFFFF"/>
              </a:highlight>
              <a:latin typeface="Roboto"/>
              <a:ea typeface="Roboto"/>
              <a:cs typeface="Roboto"/>
              <a:sym typeface="Roboto"/>
            </a:endParaRPr>
          </a:p>
          <a:p>
            <a:pPr indent="0" lvl="0" marL="1371600" rtl="0" algn="l">
              <a:spcBef>
                <a:spcPts val="1000"/>
              </a:spcBef>
              <a:spcAft>
                <a:spcPts val="0"/>
              </a:spcAft>
              <a:buNone/>
            </a:pPr>
            <a:r>
              <a:rPr lang="fr-FR" sz="1000">
                <a:solidFill>
                  <a:srgbClr val="000000"/>
                </a:solidFill>
                <a:highlight>
                  <a:srgbClr val="FFFFFF"/>
                </a:highlight>
                <a:latin typeface="Roboto"/>
                <a:ea typeface="Roboto"/>
                <a:cs typeface="Roboto"/>
                <a:sym typeface="Roboto"/>
              </a:rPr>
              <a:t> </a:t>
            </a:r>
            <a:r>
              <a:rPr lang="fr-FR" sz="1050">
                <a:solidFill>
                  <a:srgbClr val="CE9178"/>
                </a:solidFill>
                <a:highlight>
                  <a:srgbClr val="1E1E1E"/>
                </a:highlight>
                <a:latin typeface="Courier New"/>
                <a:ea typeface="Courier New"/>
                <a:cs typeface="Courier New"/>
                <a:sym typeface="Courier New"/>
              </a:rPr>
              <a:t>"((\w+) (\w+) (\w+)) suite à une expérience en ((\w+) (\w+))"</a:t>
            </a:r>
            <a:endParaRPr sz="1050">
              <a:solidFill>
                <a:srgbClr val="CE9178"/>
              </a:solidFill>
              <a:highlight>
                <a:srgbClr val="1E1E1E"/>
              </a:highlight>
              <a:latin typeface="Courier New"/>
              <a:ea typeface="Courier New"/>
              <a:cs typeface="Courier New"/>
              <a:sym typeface="Courier New"/>
            </a:endParaRPr>
          </a:p>
          <a:p>
            <a:pPr indent="-292100" lvl="1" marL="914400" rtl="0" algn="l">
              <a:spcBef>
                <a:spcPts val="200"/>
              </a:spcBef>
              <a:spcAft>
                <a:spcPts val="0"/>
              </a:spcAft>
              <a:buClr>
                <a:srgbClr val="000000"/>
              </a:buClr>
              <a:buSzPts val="1000"/>
              <a:buFont typeface="Roboto"/>
              <a:buChar char="-"/>
            </a:pPr>
            <a:r>
              <a:rPr lang="fr-FR" sz="1000">
                <a:solidFill>
                  <a:srgbClr val="000000"/>
                </a:solidFill>
                <a:highlight>
                  <a:srgbClr val="FFFFFF"/>
                </a:highlight>
                <a:latin typeface="Roboto"/>
                <a:ea typeface="Roboto"/>
                <a:cs typeface="Roboto"/>
                <a:sym typeface="Roboto"/>
              </a:rPr>
              <a:t>on applique un dateparser sur les données extraites pour créer 2 nouvelles features de type datetime:</a:t>
            </a:r>
            <a:endParaRPr sz="1000">
              <a:solidFill>
                <a:srgbClr val="000000"/>
              </a:solidFill>
              <a:highlight>
                <a:srgbClr val="FFFFFF"/>
              </a:highlight>
              <a:latin typeface="Roboto"/>
              <a:ea typeface="Roboto"/>
              <a:cs typeface="Roboto"/>
              <a:sym typeface="Roboto"/>
            </a:endParaRPr>
          </a:p>
          <a:p>
            <a:pPr indent="-292100" lvl="2" marL="1371600" rtl="0" algn="l">
              <a:spcBef>
                <a:spcPts val="0"/>
              </a:spcBef>
              <a:spcAft>
                <a:spcPts val="0"/>
              </a:spcAft>
              <a:buClr>
                <a:srgbClr val="000000"/>
              </a:buClr>
              <a:buSzPts val="1000"/>
              <a:buFont typeface="Roboto"/>
              <a:buChar char="-"/>
            </a:pPr>
            <a:r>
              <a:rPr lang="fr-FR">
                <a:solidFill>
                  <a:srgbClr val="000000"/>
                </a:solidFill>
                <a:highlight>
                  <a:srgbClr val="FFFFFF"/>
                </a:highlight>
                <a:latin typeface="Roboto"/>
                <a:ea typeface="Roboto"/>
                <a:cs typeface="Roboto"/>
                <a:sym typeface="Roboto"/>
              </a:rPr>
              <a:t>date_com : YYYY-MM-DD</a:t>
            </a:r>
            <a:endParaRPr>
              <a:solidFill>
                <a:srgbClr val="000000"/>
              </a:solidFill>
              <a:highlight>
                <a:srgbClr val="FFFFFF"/>
              </a:highlight>
              <a:latin typeface="Roboto"/>
              <a:ea typeface="Roboto"/>
              <a:cs typeface="Roboto"/>
              <a:sym typeface="Roboto"/>
            </a:endParaRPr>
          </a:p>
          <a:p>
            <a:pPr indent="-292100" lvl="2" marL="1371600" rtl="0" algn="l">
              <a:spcBef>
                <a:spcPts val="0"/>
              </a:spcBef>
              <a:spcAft>
                <a:spcPts val="0"/>
              </a:spcAft>
              <a:buClr>
                <a:srgbClr val="000000"/>
              </a:buClr>
              <a:buSzPts val="1000"/>
              <a:buFont typeface="Roboto"/>
              <a:buChar char="-"/>
            </a:pPr>
            <a:r>
              <a:rPr lang="fr-FR">
                <a:solidFill>
                  <a:srgbClr val="000000"/>
                </a:solidFill>
                <a:highlight>
                  <a:srgbClr val="FFFFFF"/>
                </a:highlight>
                <a:latin typeface="Roboto"/>
                <a:ea typeface="Roboto"/>
                <a:cs typeface="Roboto"/>
                <a:sym typeface="Roboto"/>
              </a:rPr>
              <a:t>date_xp</a:t>
            </a:r>
            <a:r>
              <a:rPr lang="fr-FR" sz="1000">
                <a:solidFill>
                  <a:srgbClr val="000000"/>
                </a:solidFill>
                <a:highlight>
                  <a:srgbClr val="FFFFFF"/>
                </a:highlight>
                <a:latin typeface="Roboto"/>
                <a:ea typeface="Roboto"/>
                <a:cs typeface="Roboto"/>
                <a:sym typeface="Roboto"/>
              </a:rPr>
              <a:t> : YYY-MM-21 ( car aucun jour précisé)</a:t>
            </a:r>
            <a:endParaRPr>
              <a:solidFill>
                <a:srgbClr val="000000"/>
              </a:solidFill>
              <a:highlight>
                <a:srgbClr val="FFFFFF"/>
              </a:highlight>
              <a:latin typeface="Roboto"/>
              <a:ea typeface="Roboto"/>
              <a:cs typeface="Roboto"/>
              <a:sym typeface="Roboto"/>
            </a:endParaRPr>
          </a:p>
          <a:p>
            <a:pPr indent="-317500" lvl="0" marL="457200" rtl="0" algn="l">
              <a:spcBef>
                <a:spcPts val="0"/>
              </a:spcBef>
              <a:spcAft>
                <a:spcPts val="0"/>
              </a:spcAft>
              <a:buSzPts val="1400"/>
              <a:buChar char="-"/>
            </a:pPr>
            <a:r>
              <a:rPr lang="fr-FR"/>
              <a:t>Comptage simple des mots/tokens</a:t>
            </a:r>
            <a:endParaRPr/>
          </a:p>
          <a:p>
            <a:pPr indent="-304800" lvl="1" marL="914400" rtl="0" algn="l">
              <a:spcBef>
                <a:spcPts val="0"/>
              </a:spcBef>
              <a:spcAft>
                <a:spcPts val="0"/>
              </a:spcAft>
              <a:buSzPts val="1200"/>
              <a:buChar char="-"/>
            </a:pPr>
            <a:r>
              <a:rPr lang="fr-FR"/>
              <a:t>fonction wordpunct_tokenize de la librairie NLTK pour créer une liste de mots sans la ponctuation et calcul de la taille de la liste</a:t>
            </a:r>
            <a:endParaRPr/>
          </a:p>
          <a:p>
            <a:pPr indent="-317500" lvl="0" marL="457200" rtl="0" algn="l">
              <a:spcBef>
                <a:spcPts val="0"/>
              </a:spcBef>
              <a:spcAft>
                <a:spcPts val="0"/>
              </a:spcAft>
              <a:buSzPts val="1400"/>
              <a:buChar char="-"/>
            </a:pPr>
            <a:r>
              <a:rPr lang="fr-FR"/>
              <a:t>Suppression des avis vides (1 seule ligne dans le train dataset)</a:t>
            </a:r>
            <a:endParaRPr/>
          </a:p>
          <a:p>
            <a:pPr indent="-304800" lvl="1" marL="914400" rtl="0" algn="l">
              <a:spcBef>
                <a:spcPts val="0"/>
              </a:spcBef>
              <a:spcAft>
                <a:spcPts val="0"/>
              </a:spcAft>
              <a:buSzPts val="1200"/>
              <a:buChar char="-"/>
            </a:pPr>
            <a:r>
              <a:rPr lang="fr-FR"/>
              <a:t>fonction .isna() </a:t>
            </a:r>
            <a:endParaRPr/>
          </a:p>
          <a:p>
            <a:pPr indent="-317500" lvl="0" marL="457200" rtl="0" algn="l">
              <a:spcBef>
                <a:spcPts val="0"/>
              </a:spcBef>
              <a:spcAft>
                <a:spcPts val="0"/>
              </a:spcAft>
              <a:buSzPts val="1400"/>
              <a:buChar char="-"/>
            </a:pPr>
            <a:r>
              <a:rPr lang="fr-FR"/>
              <a:t>Traduction avec Google Sheets, fonction googlestranslate</a:t>
            </a:r>
            <a:endParaRPr/>
          </a:p>
          <a:p>
            <a:pPr indent="-304800" lvl="1" marL="914400" rtl="0" algn="l">
              <a:spcBef>
                <a:spcPts val="0"/>
              </a:spcBef>
              <a:spcAft>
                <a:spcPts val="0"/>
              </a:spcAft>
              <a:buSzPts val="1200"/>
              <a:buChar char="-"/>
            </a:pPr>
            <a:r>
              <a:rPr lang="fr-FR"/>
              <a:t>Pour traduire les avis clients du français à l’anglais, la fonction googlestranslate a été utilisée.</a:t>
            </a:r>
            <a:endParaRPr/>
          </a:p>
          <a:p>
            <a:pPr indent="-317500" lvl="0" marL="457200" rtl="0" algn="l">
              <a:spcBef>
                <a:spcPts val="0"/>
              </a:spcBef>
              <a:spcAft>
                <a:spcPts val="0"/>
              </a:spcAft>
              <a:buSzPts val="1400"/>
              <a:buChar char="-"/>
            </a:pPr>
            <a:r>
              <a:rPr lang="fr-FR"/>
              <a:t>Correction d’orthographe, fonction Spellchecker</a:t>
            </a:r>
            <a:endParaRPr/>
          </a:p>
          <a:p>
            <a:pPr indent="-304800" lvl="1" marL="914400" rtl="0" algn="l">
              <a:spcBef>
                <a:spcPts val="0"/>
              </a:spcBef>
              <a:spcAft>
                <a:spcPts val="0"/>
              </a:spcAft>
              <a:buSzPts val="1200"/>
              <a:buChar char="-"/>
            </a:pPr>
            <a:r>
              <a:rPr lang="fr-FR"/>
              <a:t>fonction SpellChecker de la librairie python spellchecker proposant plusieurs correction avec un indice de confiance</a:t>
            </a:r>
            <a:endParaRPr/>
          </a:p>
          <a:p>
            <a:pPr indent="-317500" lvl="0" marL="457200" rtl="0" algn="l">
              <a:spcBef>
                <a:spcPts val="0"/>
              </a:spcBef>
              <a:spcAft>
                <a:spcPts val="0"/>
              </a:spcAft>
              <a:buSzPts val="1400"/>
              <a:buChar char="-"/>
            </a:pPr>
            <a:r>
              <a:rPr lang="fr-FR"/>
              <a:t>Suppression des Stops Words</a:t>
            </a:r>
            <a:endParaRPr/>
          </a:p>
          <a:p>
            <a:pPr indent="-304800" lvl="1" marL="914400" rtl="0" algn="l">
              <a:spcBef>
                <a:spcPts val="0"/>
              </a:spcBef>
              <a:spcAft>
                <a:spcPts val="0"/>
              </a:spcAft>
              <a:buSzPts val="1200"/>
              <a:buChar char="-"/>
            </a:pPr>
            <a:r>
              <a:rPr lang="fr-FR"/>
              <a:t>NLTK corpus stopwords </a:t>
            </a:r>
            <a:endParaRPr/>
          </a:p>
          <a:p>
            <a:pPr indent="-317500" lvl="0" marL="457200" rtl="0" algn="l">
              <a:spcBef>
                <a:spcPts val="0"/>
              </a:spcBef>
              <a:spcAft>
                <a:spcPts val="0"/>
              </a:spcAft>
              <a:buSzPts val="1400"/>
              <a:buChar char="-"/>
            </a:pPr>
            <a:r>
              <a:rPr lang="fr-FR"/>
              <a:t>Passage en minuscule</a:t>
            </a:r>
            <a:endParaRPr/>
          </a:p>
          <a:p>
            <a:pPr indent="-304800" lvl="1" marL="914400" rtl="0" algn="l">
              <a:spcBef>
                <a:spcPts val="0"/>
              </a:spcBef>
              <a:spcAft>
                <a:spcPts val="0"/>
              </a:spcAft>
              <a:buSzPts val="1200"/>
              <a:buChar char="-"/>
            </a:pPr>
            <a:r>
              <a:rPr lang="fr-FR"/>
              <a:t>fonction str.lower()</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Observations</a:t>
            </a:r>
            <a:endParaRPr/>
          </a:p>
        </p:txBody>
      </p:sp>
      <p:sp>
        <p:nvSpPr>
          <p:cNvPr id="225" name="Google Shape;225;p32"/>
          <p:cNvSpPr txBox="1"/>
          <p:nvPr/>
        </p:nvSpPr>
        <p:spPr>
          <a:xfrm>
            <a:off x="283950" y="1956150"/>
            <a:ext cx="79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6" name="Google Shape;226;p32"/>
          <p:cNvSpPr txBox="1"/>
          <p:nvPr>
            <p:ph idx="1" type="body"/>
          </p:nvPr>
        </p:nvSpPr>
        <p:spPr>
          <a:xfrm>
            <a:off x="508525" y="918626"/>
            <a:ext cx="8308800" cy="34185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Quelques erreurs de la traduction</a:t>
            </a:r>
            <a:endParaRPr sz="1600"/>
          </a:p>
          <a:p>
            <a:pPr indent="-292100" lvl="1" marL="787400" rtl="0" algn="l">
              <a:lnSpc>
                <a:spcPct val="90000"/>
              </a:lnSpc>
              <a:spcBef>
                <a:spcPts val="200"/>
              </a:spcBef>
              <a:spcAft>
                <a:spcPts val="0"/>
              </a:spcAft>
              <a:buSzPts val="1600"/>
              <a:buChar char="–"/>
            </a:pPr>
            <a:r>
              <a:rPr lang="fr-FR" sz="1600"/>
              <a:t>Traduction de noms propres :</a:t>
            </a:r>
            <a:endParaRPr sz="1600"/>
          </a:p>
          <a:p>
            <a:pPr indent="-279400" lvl="2" marL="1181100" rtl="0" algn="l">
              <a:lnSpc>
                <a:spcPct val="100000"/>
              </a:lnSpc>
              <a:spcBef>
                <a:spcPts val="0"/>
              </a:spcBef>
              <a:spcAft>
                <a:spcPts val="0"/>
              </a:spcAft>
              <a:buSzPts val="1400"/>
              <a:buChar char="•"/>
            </a:pPr>
            <a:r>
              <a:rPr i="1" lang="fr-FR" sz="1400">
                <a:solidFill>
                  <a:srgbClr val="000000"/>
                </a:solidFill>
                <a:latin typeface="Arial"/>
                <a:ea typeface="Arial"/>
                <a:cs typeface="Arial"/>
                <a:sym typeface="Arial"/>
              </a:rPr>
              <a:t>je suis satisfait de </a:t>
            </a:r>
            <a:r>
              <a:rPr i="1" lang="fr-FR" sz="1400">
                <a:solidFill>
                  <a:srgbClr val="000000"/>
                </a:solidFill>
                <a:highlight>
                  <a:srgbClr val="FFFF00"/>
                </a:highlight>
                <a:latin typeface="Arial"/>
                <a:ea typeface="Arial"/>
                <a:cs typeface="Arial"/>
                <a:sym typeface="Arial"/>
              </a:rPr>
              <a:t>direct assurance</a:t>
            </a:r>
            <a:r>
              <a:rPr i="1" lang="fr-FR" sz="1400">
                <a:solidFill>
                  <a:srgbClr val="000000"/>
                </a:solidFill>
                <a:latin typeface="Arial"/>
                <a:ea typeface="Arial"/>
                <a:cs typeface="Arial"/>
                <a:sym typeface="Arial"/>
              </a:rPr>
              <a:t> neanmoins j'aurai voulu pouvoir modifier les titulaire du contrat si possible en ligne ce qui n'est pas le cas actuellement</a:t>
            </a:r>
            <a:endParaRPr i="1" sz="1400">
              <a:solidFill>
                <a:srgbClr val="000000"/>
              </a:solidFill>
              <a:latin typeface="Arial"/>
              <a:ea typeface="Arial"/>
              <a:cs typeface="Arial"/>
              <a:sym typeface="Arial"/>
            </a:endParaRPr>
          </a:p>
          <a:p>
            <a:pPr indent="-279400" lvl="2" marL="1181100" rtl="0" algn="l">
              <a:lnSpc>
                <a:spcPct val="100000"/>
              </a:lnSpc>
              <a:spcBef>
                <a:spcPts val="0"/>
              </a:spcBef>
              <a:spcAft>
                <a:spcPts val="0"/>
              </a:spcAft>
              <a:buClr>
                <a:srgbClr val="000000"/>
              </a:buClr>
              <a:buSzPts val="1400"/>
              <a:buFont typeface="Arial"/>
              <a:buChar char="•"/>
            </a:pPr>
            <a:r>
              <a:rPr i="1" lang="fr-FR" sz="1400">
                <a:solidFill>
                  <a:srgbClr val="000000"/>
                </a:solidFill>
                <a:latin typeface="Arial"/>
                <a:ea typeface="Arial"/>
                <a:cs typeface="Arial"/>
                <a:sym typeface="Arial"/>
              </a:rPr>
              <a:t>i am satisfied with </a:t>
            </a:r>
            <a:r>
              <a:rPr i="1" lang="fr-FR" sz="1400">
                <a:solidFill>
                  <a:srgbClr val="000000"/>
                </a:solidFill>
                <a:highlight>
                  <a:srgbClr val="FFFF00"/>
                </a:highlight>
                <a:latin typeface="Arial"/>
                <a:ea typeface="Arial"/>
                <a:cs typeface="Arial"/>
                <a:sym typeface="Arial"/>
              </a:rPr>
              <a:t>direct insurance</a:t>
            </a:r>
            <a:r>
              <a:rPr i="1" lang="fr-FR" sz="1400">
                <a:solidFill>
                  <a:srgbClr val="000000"/>
                </a:solidFill>
                <a:latin typeface="Arial"/>
                <a:ea typeface="Arial"/>
                <a:cs typeface="Arial"/>
                <a:sym typeface="Arial"/>
              </a:rPr>
              <a:t> nevertheless i would have liked to be able to modify the contract holders if possible online which is not currently the case</a:t>
            </a:r>
            <a:endParaRPr i="1" sz="1400">
              <a:solidFill>
                <a:srgbClr val="000000"/>
              </a:solidFill>
              <a:latin typeface="Arial"/>
              <a:ea typeface="Arial"/>
              <a:cs typeface="Arial"/>
              <a:sym typeface="Arial"/>
            </a:endParaRPr>
          </a:p>
          <a:p>
            <a:pPr indent="-279400" lvl="1" marL="787400" rtl="0" algn="l">
              <a:spcBef>
                <a:spcPts val="200"/>
              </a:spcBef>
              <a:spcAft>
                <a:spcPts val="0"/>
              </a:spcAft>
              <a:buClr>
                <a:srgbClr val="000000"/>
              </a:buClr>
              <a:buSzPts val="1400"/>
              <a:buFont typeface="Arial"/>
              <a:buChar char="–"/>
            </a:pPr>
            <a:r>
              <a:rPr lang="fr-FR" sz="1600"/>
              <a:t>Traduction de mots mal orthographiés :</a:t>
            </a:r>
            <a:endParaRPr sz="1600"/>
          </a:p>
          <a:p>
            <a:pPr indent="-292100" lvl="2" marL="1181100" rtl="0" algn="l">
              <a:spcBef>
                <a:spcPts val="300"/>
              </a:spcBef>
              <a:spcAft>
                <a:spcPts val="0"/>
              </a:spcAft>
              <a:buSzPts val="1600"/>
              <a:buChar char="•"/>
            </a:pPr>
            <a:r>
              <a:rPr i="1" lang="fr-FR" sz="1400">
                <a:solidFill>
                  <a:srgbClr val="000000"/>
                </a:solidFill>
                <a:latin typeface="Arial"/>
                <a:ea typeface="Arial"/>
                <a:cs typeface="Arial"/>
                <a:sym typeface="Arial"/>
              </a:rPr>
              <a:t>manque de clarté dans les exclusions dont </a:t>
            </a:r>
            <a:r>
              <a:rPr i="1" lang="fr-FR" sz="1400">
                <a:solidFill>
                  <a:srgbClr val="000000"/>
                </a:solidFill>
                <a:highlight>
                  <a:srgbClr val="FFFF00"/>
                </a:highlight>
                <a:latin typeface="Arial"/>
                <a:ea typeface="Arial"/>
                <a:cs typeface="Arial"/>
                <a:sym typeface="Arial"/>
              </a:rPr>
              <a:t>mon chie</a:t>
            </a:r>
            <a:r>
              <a:rPr i="1" lang="fr-FR" sz="1400">
                <a:solidFill>
                  <a:srgbClr val="000000"/>
                </a:solidFill>
                <a:latin typeface="Arial"/>
                <a:ea typeface="Arial"/>
                <a:cs typeface="Arial"/>
                <a:sym typeface="Arial"/>
              </a:rPr>
              <a:t> a fait partie maladie congénitale dépense 2000 euros remboursement 0</a:t>
            </a:r>
            <a:endParaRPr i="1" sz="1400">
              <a:solidFill>
                <a:srgbClr val="000000"/>
              </a:solidFill>
              <a:latin typeface="Arial"/>
              <a:ea typeface="Arial"/>
              <a:cs typeface="Arial"/>
              <a:sym typeface="Arial"/>
            </a:endParaRPr>
          </a:p>
          <a:p>
            <a:pPr indent="-279400" lvl="2" marL="1181100" rtl="0" algn="l">
              <a:spcBef>
                <a:spcPts val="300"/>
              </a:spcBef>
              <a:spcAft>
                <a:spcPts val="0"/>
              </a:spcAft>
              <a:buClr>
                <a:srgbClr val="000000"/>
              </a:buClr>
              <a:buSzPts val="1400"/>
              <a:buFont typeface="Arial"/>
              <a:buChar char="•"/>
            </a:pPr>
            <a:r>
              <a:rPr i="1" lang="fr-FR" sz="1400">
                <a:solidFill>
                  <a:srgbClr val="000000"/>
                </a:solidFill>
                <a:latin typeface="Arial"/>
                <a:ea typeface="Arial"/>
                <a:cs typeface="Arial"/>
                <a:sym typeface="Arial"/>
              </a:rPr>
              <a:t>lack clarity exclusions </a:t>
            </a:r>
            <a:r>
              <a:rPr i="1" lang="fr-FR" sz="1400">
                <a:solidFill>
                  <a:srgbClr val="000000"/>
                </a:solidFill>
                <a:highlight>
                  <a:srgbClr val="FFFF00"/>
                </a:highlight>
                <a:latin typeface="Arial"/>
                <a:ea typeface="Arial"/>
                <a:cs typeface="Arial"/>
                <a:sym typeface="Arial"/>
              </a:rPr>
              <a:t>chie</a:t>
            </a:r>
            <a:r>
              <a:rPr i="1" lang="fr-FR" sz="1400">
                <a:solidFill>
                  <a:srgbClr val="000000"/>
                </a:solidFill>
                <a:latin typeface="Arial"/>
                <a:ea typeface="Arial"/>
                <a:cs typeface="Arial"/>
                <a:sym typeface="Arial"/>
              </a:rPr>
              <a:t> part congenital illness spends 2000 euros reimbursement 0</a:t>
            </a:r>
            <a:endParaRPr i="1" sz="1400">
              <a:solidFill>
                <a:srgbClr val="000000"/>
              </a:solidFill>
              <a:latin typeface="Arial"/>
              <a:ea typeface="Arial"/>
              <a:cs typeface="Arial"/>
              <a:sym typeface="Arial"/>
            </a:endParaRPr>
          </a:p>
          <a:p>
            <a:pPr indent="-292100" lvl="3" marL="1587500" rtl="0" algn="l">
              <a:spcBef>
                <a:spcPts val="300"/>
              </a:spcBef>
              <a:spcAft>
                <a:spcPts val="0"/>
              </a:spcAft>
              <a:buClr>
                <a:srgbClr val="000000"/>
              </a:buClr>
              <a:buSzPts val="1400"/>
              <a:buFont typeface="Arial"/>
              <a:buChar char="-"/>
            </a:pPr>
            <a:r>
              <a:rPr i="1" lang="fr-FR" sz="1400">
                <a:solidFill>
                  <a:srgbClr val="000000"/>
                </a:solidFill>
                <a:latin typeface="Arial"/>
                <a:ea typeface="Arial"/>
                <a:cs typeface="Arial"/>
                <a:sym typeface="Arial"/>
              </a:rPr>
              <a:t>chien n’a pas été traduit</a:t>
            </a:r>
            <a:endParaRPr i="1" sz="1400">
              <a:solidFill>
                <a:srgbClr val="000000"/>
              </a:solidFill>
              <a:latin typeface="Arial"/>
              <a:ea typeface="Arial"/>
              <a:cs typeface="Arial"/>
              <a:sym typeface="Arial"/>
            </a:endParaRPr>
          </a:p>
          <a:p>
            <a:pPr indent="0" lvl="0" marL="0" rtl="0" algn="l">
              <a:lnSpc>
                <a:spcPct val="90000"/>
              </a:lnSpc>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Observations</a:t>
            </a:r>
            <a:endParaRPr/>
          </a:p>
        </p:txBody>
      </p:sp>
      <p:sp>
        <p:nvSpPr>
          <p:cNvPr id="232" name="Google Shape;232;p33"/>
          <p:cNvSpPr txBox="1"/>
          <p:nvPr/>
        </p:nvSpPr>
        <p:spPr>
          <a:xfrm>
            <a:off x="283950" y="1956150"/>
            <a:ext cx="79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3" name="Google Shape;233;p33"/>
          <p:cNvSpPr txBox="1"/>
          <p:nvPr>
            <p:ph idx="1" type="body"/>
          </p:nvPr>
        </p:nvSpPr>
        <p:spPr>
          <a:xfrm>
            <a:off x="508525" y="918626"/>
            <a:ext cx="8308800" cy="34185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Quelques erreurs de la correction d’orthographe</a:t>
            </a:r>
            <a:endParaRPr sz="1600"/>
          </a:p>
          <a:p>
            <a:pPr indent="-292100" lvl="1" marL="787400" rtl="0" algn="l">
              <a:lnSpc>
                <a:spcPct val="90000"/>
              </a:lnSpc>
              <a:spcBef>
                <a:spcPts val="200"/>
              </a:spcBef>
              <a:spcAft>
                <a:spcPts val="0"/>
              </a:spcAft>
              <a:buSzPts val="1600"/>
              <a:buChar char="–"/>
            </a:pPr>
            <a:r>
              <a:rPr lang="fr-FR" sz="1600"/>
              <a:t>correction mot par mot donc contexte absent :</a:t>
            </a:r>
            <a:endParaRPr sz="1600"/>
          </a:p>
          <a:p>
            <a:pPr indent="-279400" lvl="2" marL="1181100" rtl="0" algn="l">
              <a:lnSpc>
                <a:spcPct val="100000"/>
              </a:lnSpc>
              <a:spcBef>
                <a:spcPts val="0"/>
              </a:spcBef>
              <a:spcAft>
                <a:spcPts val="0"/>
              </a:spcAft>
              <a:buSzPts val="1400"/>
              <a:buChar char="•"/>
            </a:pPr>
            <a:r>
              <a:rPr i="1" lang="fr-FR" sz="1400">
                <a:solidFill>
                  <a:srgbClr val="000000"/>
                </a:solidFill>
                <a:latin typeface="Arial"/>
                <a:ea typeface="Arial"/>
                <a:cs typeface="Arial"/>
                <a:sym typeface="Arial"/>
              </a:rPr>
              <a:t>‘satisfait des</a:t>
            </a:r>
            <a:r>
              <a:rPr i="1" lang="fr-FR" sz="1400">
                <a:solidFill>
                  <a:srgbClr val="000000"/>
                </a:solidFill>
                <a:highlight>
                  <a:srgbClr val="FFFF00"/>
                </a:highlight>
                <a:latin typeface="Arial"/>
                <a:ea typeface="Arial"/>
                <a:cs typeface="Arial"/>
                <a:sym typeface="Arial"/>
              </a:rPr>
              <a:t> tarif’</a:t>
            </a:r>
            <a:r>
              <a:rPr i="1" lang="fr-FR" sz="1400">
                <a:solidFill>
                  <a:srgbClr val="000000"/>
                </a:solidFill>
                <a:latin typeface="Arial"/>
                <a:ea typeface="Arial"/>
                <a:cs typeface="Arial"/>
                <a:sym typeface="Arial"/>
              </a:rPr>
              <a:t> donne 'satisfait', 'des', </a:t>
            </a:r>
            <a:r>
              <a:rPr i="1" lang="fr-FR" sz="1400">
                <a:solidFill>
                  <a:srgbClr val="000000"/>
                </a:solidFill>
                <a:highlight>
                  <a:srgbClr val="FFFF00"/>
                </a:highlight>
                <a:latin typeface="Arial"/>
                <a:ea typeface="Arial"/>
                <a:cs typeface="Arial"/>
                <a:sym typeface="Arial"/>
              </a:rPr>
              <a:t>'tarif‘</a:t>
            </a:r>
            <a:endParaRPr i="1" sz="1400">
              <a:solidFill>
                <a:srgbClr val="000000"/>
              </a:solidFill>
              <a:highlight>
                <a:srgbClr val="FFFF00"/>
              </a:highlight>
              <a:latin typeface="Arial"/>
              <a:ea typeface="Arial"/>
              <a:cs typeface="Arial"/>
              <a:sym typeface="Arial"/>
            </a:endParaRPr>
          </a:p>
          <a:p>
            <a:pPr indent="-292100" lvl="3" marL="1587500" rtl="0" algn="l">
              <a:lnSpc>
                <a:spcPct val="100000"/>
              </a:lnSpc>
              <a:spcBef>
                <a:spcPts val="0"/>
              </a:spcBef>
              <a:spcAft>
                <a:spcPts val="0"/>
              </a:spcAft>
              <a:buClr>
                <a:srgbClr val="000000"/>
              </a:buClr>
              <a:buSzPts val="1400"/>
              <a:buFont typeface="Arial"/>
              <a:buChar char="-"/>
            </a:pPr>
            <a:r>
              <a:rPr i="1" lang="fr-FR" sz="1400">
                <a:solidFill>
                  <a:srgbClr val="000000"/>
                </a:solidFill>
                <a:latin typeface="Arial"/>
                <a:ea typeface="Arial"/>
                <a:cs typeface="Arial"/>
                <a:sym typeface="Arial"/>
              </a:rPr>
              <a:t>le déterminant précédant des pas pris en compte donc le ‘s’ n’est pas ajouté à tarif</a:t>
            </a:r>
            <a:endParaRPr i="1" sz="1400">
              <a:solidFill>
                <a:srgbClr val="000000"/>
              </a:solidFill>
              <a:latin typeface="Arial"/>
              <a:ea typeface="Arial"/>
              <a:cs typeface="Arial"/>
              <a:sym typeface="Arial"/>
            </a:endParaRPr>
          </a:p>
          <a:p>
            <a:pPr indent="-279400" lvl="1" marL="787400" rtl="0" algn="l">
              <a:lnSpc>
                <a:spcPct val="100000"/>
              </a:lnSpc>
              <a:spcBef>
                <a:spcPts val="0"/>
              </a:spcBef>
              <a:spcAft>
                <a:spcPts val="0"/>
              </a:spcAft>
              <a:buClr>
                <a:srgbClr val="000000"/>
              </a:buClr>
              <a:buSzPts val="1400"/>
              <a:buFont typeface="Arial"/>
              <a:buChar char="–"/>
            </a:pPr>
            <a:r>
              <a:rPr lang="fr-FR" sz="1600"/>
              <a:t>ne trouve pas de correction pour les mots joints</a:t>
            </a:r>
            <a:endParaRPr sz="1600"/>
          </a:p>
          <a:p>
            <a:pPr indent="-279400" lvl="2" marL="1181100" marR="0" rtl="0" algn="l">
              <a:lnSpc>
                <a:spcPct val="100000"/>
              </a:lnSpc>
              <a:spcBef>
                <a:spcPts val="0"/>
              </a:spcBef>
              <a:spcAft>
                <a:spcPts val="0"/>
              </a:spcAft>
              <a:buSzPts val="1400"/>
              <a:buChar char="•"/>
            </a:pPr>
            <a:r>
              <a:rPr i="1" lang="fr-FR" sz="1400">
                <a:solidFill>
                  <a:srgbClr val="000000"/>
                </a:solidFill>
                <a:latin typeface="Arial"/>
                <a:ea typeface="Arial"/>
                <a:cs typeface="Arial"/>
                <a:sym typeface="Arial"/>
              </a:rPr>
              <a:t>“très professionnelle et de plus avec un ton souriant/</a:t>
            </a:r>
            <a:r>
              <a:rPr i="1" lang="fr-FR" sz="1400">
                <a:solidFill>
                  <a:srgbClr val="000000"/>
                </a:solidFill>
                <a:highlight>
                  <a:srgbClr val="FF9900"/>
                </a:highlight>
                <a:latin typeface="Arial"/>
                <a:ea typeface="Arial"/>
                <a:cs typeface="Arial"/>
                <a:sym typeface="Arial"/>
              </a:rPr>
              <a:t>agreablecest </a:t>
            </a:r>
            <a:r>
              <a:rPr i="1" lang="fr-FR" sz="1400">
                <a:solidFill>
                  <a:srgbClr val="000000"/>
                </a:solidFill>
                <a:highlight>
                  <a:srgbClr val="FFFF00"/>
                </a:highlight>
                <a:latin typeface="Arial"/>
                <a:ea typeface="Arial"/>
                <a:cs typeface="Arial"/>
                <a:sym typeface="Arial"/>
              </a:rPr>
              <a:t>toujouts </a:t>
            </a:r>
            <a:r>
              <a:rPr i="1" lang="fr-FR" sz="1400">
                <a:solidFill>
                  <a:srgbClr val="000000"/>
                </a:solidFill>
                <a:latin typeface="Arial"/>
                <a:ea typeface="Arial"/>
                <a:cs typeface="Arial"/>
                <a:sym typeface="Arial"/>
              </a:rPr>
              <a:t>un plus”</a:t>
            </a:r>
            <a:endParaRPr i="1" sz="1400">
              <a:solidFill>
                <a:srgbClr val="000000"/>
              </a:solidFill>
              <a:latin typeface="Arial"/>
              <a:ea typeface="Arial"/>
              <a:cs typeface="Arial"/>
              <a:sym typeface="Arial"/>
            </a:endParaRPr>
          </a:p>
          <a:p>
            <a:pPr indent="0" lvl="0" marL="1181100" rtl="0" algn="l">
              <a:lnSpc>
                <a:spcPct val="100000"/>
              </a:lnSpc>
              <a:spcBef>
                <a:spcPts val="0"/>
              </a:spcBef>
              <a:spcAft>
                <a:spcPts val="0"/>
              </a:spcAft>
              <a:buNone/>
            </a:pPr>
            <a:r>
              <a:rPr b="0" lang="fr-FR"/>
              <a:t>donne </a:t>
            </a:r>
            <a:r>
              <a:rPr b="0" i="1" lang="fr-FR"/>
              <a:t> </a:t>
            </a:r>
            <a:r>
              <a:rPr b="0" i="1" lang="fr-FR">
                <a:latin typeface="Arial"/>
                <a:ea typeface="Arial"/>
                <a:cs typeface="Arial"/>
                <a:sym typeface="Arial"/>
              </a:rPr>
              <a:t>'très', 'professionnelle', 'et', 'de', 'plus', 'avec', 'un', 'ton', 'souriant', </a:t>
            </a:r>
            <a:r>
              <a:rPr b="0" i="1" lang="fr-FR">
                <a:highlight>
                  <a:srgbClr val="FF9900"/>
                </a:highlight>
                <a:latin typeface="Arial"/>
                <a:ea typeface="Arial"/>
                <a:cs typeface="Arial"/>
                <a:sym typeface="Arial"/>
              </a:rPr>
              <a:t>'agreablecest',</a:t>
            </a:r>
            <a:r>
              <a:rPr b="0" i="1" lang="fr-FR">
                <a:latin typeface="Arial"/>
                <a:ea typeface="Arial"/>
                <a:cs typeface="Arial"/>
                <a:sym typeface="Arial"/>
              </a:rPr>
              <a:t> </a:t>
            </a:r>
            <a:r>
              <a:rPr b="0" i="1" lang="fr-FR">
                <a:highlight>
                  <a:srgbClr val="FFFF00"/>
                </a:highlight>
                <a:latin typeface="Arial"/>
                <a:ea typeface="Arial"/>
                <a:cs typeface="Arial"/>
                <a:sym typeface="Arial"/>
              </a:rPr>
              <a:t>'toujours'</a:t>
            </a:r>
            <a:r>
              <a:rPr b="0" i="1" lang="fr-FR">
                <a:latin typeface="Arial"/>
                <a:ea typeface="Arial"/>
                <a:cs typeface="Arial"/>
                <a:sym typeface="Arial"/>
              </a:rPr>
              <a:t>, 'un', 'plus'</a:t>
            </a:r>
            <a:endParaRPr b="0" i="1">
              <a:latin typeface="Arial"/>
              <a:ea typeface="Arial"/>
              <a:cs typeface="Arial"/>
              <a:sym typeface="Arial"/>
            </a:endParaRPr>
          </a:p>
          <a:p>
            <a:pPr indent="-317500" lvl="0" marL="1828800" rtl="0" algn="l">
              <a:lnSpc>
                <a:spcPct val="100000"/>
              </a:lnSpc>
              <a:spcBef>
                <a:spcPts val="0"/>
              </a:spcBef>
              <a:spcAft>
                <a:spcPts val="0"/>
              </a:spcAft>
              <a:buSzPts val="1400"/>
              <a:buFont typeface="Arial"/>
              <a:buChar char="-"/>
            </a:pPr>
            <a:r>
              <a:rPr b="0" i="1" lang="fr-FR">
                <a:latin typeface="Arial"/>
                <a:ea typeface="Arial"/>
                <a:cs typeface="Arial"/>
                <a:sym typeface="Arial"/>
              </a:rPr>
              <a:t>“toujours” a bien été corrigé, cependant “agréable c’est” est conservé sous la forme “agreablecest.</a:t>
            </a:r>
            <a:endParaRPr b="0" i="1">
              <a:latin typeface="Arial"/>
              <a:ea typeface="Arial"/>
              <a:cs typeface="Arial"/>
              <a:sym typeface="Arial"/>
            </a:endParaRPr>
          </a:p>
          <a:p>
            <a:pPr indent="0" lvl="0" marL="0" rtl="0" algn="l">
              <a:lnSpc>
                <a:spcPct val="100000"/>
              </a:lnSpc>
              <a:spcBef>
                <a:spcPts val="0"/>
              </a:spcBef>
              <a:spcAft>
                <a:spcPts val="0"/>
              </a:spcAft>
              <a:buNone/>
            </a:pPr>
            <a:r>
              <a:t/>
            </a:r>
            <a:endParaRPr b="0" i="1" sz="1600"/>
          </a:p>
          <a:p>
            <a:pPr indent="0" lvl="0" marL="1181100" rtl="0" algn="l">
              <a:lnSpc>
                <a:spcPct val="100000"/>
              </a:lnSpc>
              <a:spcBef>
                <a:spcPts val="0"/>
              </a:spcBef>
              <a:spcAft>
                <a:spcPts val="0"/>
              </a:spcAft>
              <a:buNone/>
            </a:pPr>
            <a:r>
              <a:t/>
            </a:r>
            <a:endParaRPr b="0" i="1"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Features du fichier final</a:t>
            </a:r>
            <a:endParaRPr/>
          </a:p>
        </p:txBody>
      </p:sp>
      <p:sp>
        <p:nvSpPr>
          <p:cNvPr id="240" name="Google Shape;240;p34"/>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292100" lvl="1" marL="787400" rtl="0" algn="l">
              <a:spcBef>
                <a:spcPts val="200"/>
              </a:spcBef>
              <a:spcAft>
                <a:spcPts val="0"/>
              </a:spcAft>
              <a:buSzPts val="1600"/>
              <a:buChar char="–"/>
            </a:pPr>
            <a:r>
              <a:rPr lang="fr-FR" sz="1600"/>
              <a:t>notes </a:t>
            </a:r>
            <a:r>
              <a:rPr i="1" lang="fr-FR" sz="1600"/>
              <a:t>(note de l’avis)</a:t>
            </a:r>
            <a:endParaRPr i="1" sz="1600"/>
          </a:p>
          <a:p>
            <a:pPr indent="-292100" lvl="1" marL="787400" rtl="0" algn="l">
              <a:spcBef>
                <a:spcPts val="200"/>
              </a:spcBef>
              <a:spcAft>
                <a:spcPts val="0"/>
              </a:spcAft>
              <a:buSzPts val="1600"/>
              <a:buChar char="–"/>
            </a:pPr>
            <a:r>
              <a:rPr lang="fr-FR" sz="1600"/>
              <a:t>produit </a:t>
            </a:r>
            <a:r>
              <a:rPr i="1" lang="fr-FR" sz="1600"/>
              <a:t>(produit d’assurance)</a:t>
            </a:r>
            <a:endParaRPr i="1" sz="1600"/>
          </a:p>
          <a:p>
            <a:pPr indent="-292100" lvl="1" marL="787400" rtl="0" algn="l">
              <a:spcBef>
                <a:spcPts val="200"/>
              </a:spcBef>
              <a:spcAft>
                <a:spcPts val="0"/>
              </a:spcAft>
              <a:buSzPts val="1600"/>
              <a:buChar char="–"/>
            </a:pPr>
            <a:r>
              <a:rPr lang="fr-FR" sz="1600"/>
              <a:t>assureur </a:t>
            </a:r>
            <a:r>
              <a:rPr i="1" lang="fr-FR" sz="1600"/>
              <a:t>(nom de l’assureur)</a:t>
            </a:r>
            <a:endParaRPr i="1" sz="1600"/>
          </a:p>
          <a:p>
            <a:pPr indent="-292100" lvl="1" marL="787400" rtl="0" algn="l">
              <a:spcBef>
                <a:spcPts val="200"/>
              </a:spcBef>
              <a:spcAft>
                <a:spcPts val="0"/>
              </a:spcAft>
              <a:buSzPts val="1600"/>
              <a:buChar char="–"/>
            </a:pPr>
            <a:r>
              <a:rPr lang="fr-FR" sz="1600"/>
              <a:t>date_com </a:t>
            </a:r>
            <a:r>
              <a:rPr i="1" lang="fr-FR" sz="1600"/>
              <a:t>(date de publication de l’avis)</a:t>
            </a:r>
            <a:endParaRPr i="1" sz="1600"/>
          </a:p>
          <a:p>
            <a:pPr indent="-292100" lvl="1" marL="787400" rtl="0" algn="l">
              <a:spcBef>
                <a:spcPts val="200"/>
              </a:spcBef>
              <a:spcAft>
                <a:spcPts val="0"/>
              </a:spcAft>
              <a:buSzPts val="1600"/>
              <a:buChar char="–"/>
            </a:pPr>
            <a:r>
              <a:rPr lang="fr-FR" sz="1600"/>
              <a:t>date_xp </a:t>
            </a:r>
            <a:r>
              <a:rPr i="1" lang="fr-FR" sz="1600"/>
              <a:t>(date de l’expérience)</a:t>
            </a:r>
            <a:endParaRPr i="1" sz="1600"/>
          </a:p>
          <a:p>
            <a:pPr indent="-292100" lvl="1" marL="787400" rtl="0" algn="l">
              <a:spcBef>
                <a:spcPts val="200"/>
              </a:spcBef>
              <a:spcAft>
                <a:spcPts val="0"/>
              </a:spcAft>
              <a:buClr>
                <a:srgbClr val="BA1C3A"/>
              </a:buClr>
              <a:buSzPts val="1600"/>
              <a:buChar char="–"/>
            </a:pPr>
            <a:r>
              <a:rPr lang="fr-FR" sz="1600">
                <a:solidFill>
                  <a:srgbClr val="BA1C3A"/>
                </a:solidFill>
              </a:rPr>
              <a:t>avis </a:t>
            </a:r>
            <a:r>
              <a:rPr i="1" lang="fr-FR" sz="1600">
                <a:solidFill>
                  <a:srgbClr val="BA1C3A"/>
                </a:solidFill>
              </a:rPr>
              <a:t>(avis brut)</a:t>
            </a:r>
            <a:endParaRPr i="1" sz="1600">
              <a:solidFill>
                <a:srgbClr val="BA1C3A"/>
              </a:solidFill>
            </a:endParaRPr>
          </a:p>
          <a:p>
            <a:pPr indent="-292100" lvl="1" marL="787400" rtl="0" algn="l">
              <a:spcBef>
                <a:spcPts val="200"/>
              </a:spcBef>
              <a:spcAft>
                <a:spcPts val="0"/>
              </a:spcAft>
              <a:buClr>
                <a:srgbClr val="BA1C3A"/>
              </a:buClr>
              <a:buSzPts val="1600"/>
              <a:buChar char="–"/>
            </a:pPr>
            <a:r>
              <a:rPr lang="fr-FR" sz="1600">
                <a:solidFill>
                  <a:srgbClr val="BA1C3A"/>
                </a:solidFill>
              </a:rPr>
              <a:t>avis_token </a:t>
            </a:r>
            <a:r>
              <a:rPr i="1" lang="fr-FR" sz="1600">
                <a:solidFill>
                  <a:srgbClr val="BA1C3A"/>
                </a:solidFill>
              </a:rPr>
              <a:t>(liste des mots de l’avis)</a:t>
            </a:r>
            <a:endParaRPr i="1" sz="1600">
              <a:solidFill>
                <a:srgbClr val="BA1C3A"/>
              </a:solidFill>
            </a:endParaRPr>
          </a:p>
          <a:p>
            <a:pPr indent="-292100" lvl="1" marL="787400" rtl="0" algn="l">
              <a:spcBef>
                <a:spcPts val="200"/>
              </a:spcBef>
              <a:spcAft>
                <a:spcPts val="0"/>
              </a:spcAft>
              <a:buClr>
                <a:srgbClr val="BA1C3A"/>
              </a:buClr>
              <a:buSzPts val="1600"/>
              <a:buChar char="–"/>
            </a:pPr>
            <a:r>
              <a:rPr lang="fr-FR" sz="1600">
                <a:solidFill>
                  <a:srgbClr val="BA1C3A"/>
                </a:solidFill>
              </a:rPr>
              <a:t>avis_token_correct </a:t>
            </a:r>
            <a:r>
              <a:rPr i="1" lang="fr-FR" sz="1600">
                <a:solidFill>
                  <a:srgbClr val="BA1C3A"/>
                </a:solidFill>
              </a:rPr>
              <a:t>(liste des mots de l’avis après correction d’orthographe)</a:t>
            </a:r>
            <a:endParaRPr i="1" sz="1600">
              <a:solidFill>
                <a:srgbClr val="BA1C3A"/>
              </a:solidFill>
            </a:endParaRPr>
          </a:p>
          <a:p>
            <a:pPr indent="-292100" lvl="1" marL="787400" rtl="0" algn="l">
              <a:spcBef>
                <a:spcPts val="200"/>
              </a:spcBef>
              <a:spcAft>
                <a:spcPts val="0"/>
              </a:spcAft>
              <a:buClr>
                <a:srgbClr val="BA1C3A"/>
              </a:buClr>
              <a:buSzPts val="1600"/>
              <a:buChar char="–"/>
            </a:pPr>
            <a:r>
              <a:rPr lang="fr-FR" sz="1600">
                <a:solidFill>
                  <a:srgbClr val="BA1C3A"/>
                </a:solidFill>
              </a:rPr>
              <a:t>avis_token_correct_sw </a:t>
            </a:r>
            <a:r>
              <a:rPr i="1" lang="fr-FR" sz="1600">
                <a:solidFill>
                  <a:srgbClr val="BA1C3A"/>
                </a:solidFill>
              </a:rPr>
              <a:t>(liste des mots de l’avis après correction et sans stopwords)</a:t>
            </a:r>
            <a:endParaRPr i="1" sz="1600">
              <a:solidFill>
                <a:srgbClr val="BA1C3A"/>
              </a:solidFill>
            </a:endParaRPr>
          </a:p>
          <a:p>
            <a:pPr indent="-292100" lvl="1" marL="787400" rtl="0" algn="l">
              <a:spcBef>
                <a:spcPts val="200"/>
              </a:spcBef>
              <a:spcAft>
                <a:spcPts val="0"/>
              </a:spcAft>
              <a:buClr>
                <a:srgbClr val="BA1C3A"/>
              </a:buClr>
              <a:buSzPts val="1600"/>
              <a:buChar char="–"/>
            </a:pPr>
            <a:r>
              <a:rPr lang="fr-FR" sz="1600">
                <a:solidFill>
                  <a:srgbClr val="BA1C3A"/>
                </a:solidFill>
              </a:rPr>
              <a:t>avis_clean_final </a:t>
            </a:r>
            <a:r>
              <a:rPr i="1" lang="fr-FR" sz="1600">
                <a:solidFill>
                  <a:srgbClr val="BA1C3A"/>
                </a:solidFill>
              </a:rPr>
              <a:t>(jointure de la liste précédent avec des espaces pour former un seul string)</a:t>
            </a:r>
            <a:endParaRPr i="1" sz="1600">
              <a:solidFill>
                <a:srgbClr val="BA1C3A"/>
              </a:solidFill>
            </a:endParaRPr>
          </a:p>
          <a:p>
            <a:pPr indent="0" lvl="0" marL="393700" rtl="0" algn="l">
              <a:spcBef>
                <a:spcPts val="1000"/>
              </a:spcBef>
              <a:spcAft>
                <a:spcPts val="0"/>
              </a:spcAft>
              <a:buNone/>
            </a:pPr>
            <a:r>
              <a:rPr lang="fr-FR" sz="1600">
                <a:solidFill>
                  <a:srgbClr val="BA1C3A"/>
                </a:solidFill>
              </a:rPr>
              <a:t>*disponible également en anglais</a:t>
            </a:r>
            <a:endParaRPr sz="1600">
              <a:solidFill>
                <a:srgbClr val="BA1C3A"/>
              </a:solidFill>
            </a:endParaRPr>
          </a:p>
          <a:p>
            <a:pPr indent="0" lvl="0" marL="393700" rtl="0" algn="l">
              <a:spcBef>
                <a:spcPts val="1000"/>
              </a:spcBef>
              <a:spcAft>
                <a:spcPts val="0"/>
              </a:spcAft>
              <a:buNone/>
            </a:pPr>
            <a:r>
              <a:rPr lang="fr-FR" sz="1600"/>
              <a:t>** pour la suite du projet, d’autres features seront parfois utilisées comme la lemmatisation ou la détection de la nature d’un mot (adjectif, nom, verbe…</a:t>
            </a:r>
            <a:r>
              <a:rPr lang="fr-FR" sz="1600"/>
              <a:t>)</a:t>
            </a:r>
            <a:r>
              <a:rPr lang="fr-FR" sz="1600"/>
              <a:t>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a:t>
            </a:r>
            <a:r>
              <a:rPr lang="fr-FR"/>
              <a:t>.2</a:t>
            </a:r>
            <a:endParaRPr/>
          </a:p>
        </p:txBody>
      </p:sp>
      <p:sp>
        <p:nvSpPr>
          <p:cNvPr id="246" name="Google Shape;246;p35"/>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Word embedding</a:t>
            </a:r>
            <a:endParaRPr>
              <a:solidFill>
                <a:schemeClr val="accent6"/>
              </a:solidFill>
            </a:endParaRPr>
          </a:p>
        </p:txBody>
      </p:sp>
      <p:sp>
        <p:nvSpPr>
          <p:cNvPr id="247" name="Google Shape;247;p35"/>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Création de word embeddings</a:t>
            </a:r>
            <a:endParaRPr sz="1600"/>
          </a:p>
          <a:p>
            <a:pPr indent="-292100" lvl="0" marL="393700" rtl="0" algn="l">
              <a:lnSpc>
                <a:spcPct val="90000"/>
              </a:lnSpc>
              <a:spcBef>
                <a:spcPts val="200"/>
              </a:spcBef>
              <a:spcAft>
                <a:spcPts val="0"/>
              </a:spcAft>
              <a:buSzPts val="1600"/>
              <a:buChar char="▪"/>
            </a:pPr>
            <a:r>
              <a:rPr lang="fr-FR" sz="1600"/>
              <a:t>Visualisation</a:t>
            </a:r>
            <a:endParaRPr sz="1600"/>
          </a:p>
          <a:p>
            <a:pPr indent="-292100" lvl="0" marL="393700" rtl="0" algn="l">
              <a:lnSpc>
                <a:spcPct val="90000"/>
              </a:lnSpc>
              <a:spcBef>
                <a:spcPts val="200"/>
              </a:spcBef>
              <a:spcAft>
                <a:spcPts val="0"/>
              </a:spcAft>
              <a:buSzPts val="1600"/>
              <a:buChar char="▪"/>
            </a:pPr>
            <a:r>
              <a:rPr lang="fr-FR" sz="1600"/>
              <a:t>Applications</a:t>
            </a:r>
            <a:endParaRPr sz="1600"/>
          </a:p>
        </p:txBody>
      </p:sp>
      <p:sp>
        <p:nvSpPr>
          <p:cNvPr id="248" name="Google Shape;248;p35"/>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6"/>
          <p:cNvPicPr preferRelativeResize="0"/>
          <p:nvPr/>
        </p:nvPicPr>
        <p:blipFill>
          <a:blip r:embed="rId3">
            <a:alphaModFix/>
          </a:blip>
          <a:stretch>
            <a:fillRect/>
          </a:stretch>
        </p:blipFill>
        <p:spPr>
          <a:xfrm>
            <a:off x="1493550" y="1406925"/>
            <a:ext cx="2737342" cy="3351750"/>
          </a:xfrm>
          <a:prstGeom prst="rect">
            <a:avLst/>
          </a:prstGeom>
          <a:noFill/>
          <a:ln>
            <a:noFill/>
          </a:ln>
        </p:spPr>
      </p:pic>
      <p:sp>
        <p:nvSpPr>
          <p:cNvPr id="255" name="Google Shape;255;p36"/>
          <p:cNvSpPr/>
          <p:nvPr/>
        </p:nvSpPr>
        <p:spPr>
          <a:xfrm>
            <a:off x="344525" y="1406925"/>
            <a:ext cx="1246500" cy="35295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Windows</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5</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skip-gram</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activé</a:t>
            </a:r>
            <a:endParaRPr b="0" i="0" sz="1000" u="none" cap="none" strike="noStrike">
              <a:solidFill>
                <a:srgbClr val="746458"/>
              </a:solidFill>
              <a:latin typeface="Calibri"/>
              <a:ea typeface="Calibri"/>
              <a:cs typeface="Calibri"/>
              <a:sym typeface="Calibri"/>
            </a:endParaRPr>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Vecteur Dimension</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100</a:t>
            </a:r>
            <a:endParaRPr sz="1200"/>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Points</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6736 mots</a:t>
            </a:r>
            <a:endParaRPr b="1" sz="1000">
              <a:solidFill>
                <a:schemeClr val="dk1"/>
              </a:solidFill>
              <a:latin typeface="Calibri"/>
              <a:ea typeface="Calibri"/>
              <a:cs typeface="Calibri"/>
              <a:sym typeface="Calibri"/>
            </a:endParaRPr>
          </a:p>
        </p:txBody>
      </p:sp>
      <p:sp>
        <p:nvSpPr>
          <p:cNvPr id="256" name="Google Shape;256;p36"/>
          <p:cNvSpPr txBox="1"/>
          <p:nvPr>
            <p:ph type="title"/>
          </p:nvPr>
        </p:nvSpPr>
        <p:spPr>
          <a:xfrm>
            <a:off x="417623" y="166688"/>
            <a:ext cx="8308800" cy="4650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sz="2100"/>
              <a:t>Word</a:t>
            </a:r>
            <a:r>
              <a:rPr lang="fr-FR" sz="2100"/>
              <a:t>2Vec &amp; Glove</a:t>
            </a:r>
            <a:endParaRPr sz="2100"/>
          </a:p>
        </p:txBody>
      </p:sp>
      <p:sp>
        <p:nvSpPr>
          <p:cNvPr id="257" name="Google Shape;257;p36"/>
          <p:cNvSpPr txBox="1"/>
          <p:nvPr>
            <p:ph idx="1" type="body"/>
          </p:nvPr>
        </p:nvSpPr>
        <p:spPr>
          <a:xfrm>
            <a:off x="303274" y="714025"/>
            <a:ext cx="6512700" cy="4296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sz="1200"/>
              <a:t>Analyse réalisée sur les avis en anglais avec correction d’orthographe et suppression des stops words </a:t>
            </a:r>
            <a:endParaRPr sz="1200"/>
          </a:p>
        </p:txBody>
      </p:sp>
      <p:sp>
        <p:nvSpPr>
          <p:cNvPr id="258" name="Google Shape;258;p36"/>
          <p:cNvSpPr txBox="1"/>
          <p:nvPr>
            <p:ph idx="1" type="body"/>
          </p:nvPr>
        </p:nvSpPr>
        <p:spPr>
          <a:xfrm>
            <a:off x="427385" y="4578238"/>
            <a:ext cx="5617500" cy="2883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sz="1200"/>
              <a:t>*distance cosine &amp; UMAP </a:t>
            </a:r>
            <a:endParaRPr b="0" sz="1200"/>
          </a:p>
        </p:txBody>
      </p:sp>
      <p:sp>
        <p:nvSpPr>
          <p:cNvPr id="259" name="Google Shape;259;p36"/>
          <p:cNvSpPr/>
          <p:nvPr/>
        </p:nvSpPr>
        <p:spPr>
          <a:xfrm>
            <a:off x="368246" y="1072555"/>
            <a:ext cx="45846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Paramètre et Statistiques du Word2Vec</a:t>
            </a:r>
            <a:endParaRPr b="0" i="0" sz="1200" u="none" cap="none" strike="noStrike">
              <a:solidFill>
                <a:srgbClr val="000000"/>
              </a:solidFill>
              <a:latin typeface="Arial"/>
              <a:ea typeface="Arial"/>
              <a:cs typeface="Arial"/>
              <a:sym typeface="Arial"/>
            </a:endParaRPr>
          </a:p>
        </p:txBody>
      </p:sp>
      <p:cxnSp>
        <p:nvCxnSpPr>
          <p:cNvPr id="260" name="Google Shape;260;p36"/>
          <p:cNvCxnSpPr/>
          <p:nvPr/>
        </p:nvCxnSpPr>
        <p:spPr>
          <a:xfrm rot="10800000">
            <a:off x="344525" y="1289025"/>
            <a:ext cx="2911800" cy="13500"/>
          </a:xfrm>
          <a:prstGeom prst="straightConnector1">
            <a:avLst/>
          </a:prstGeom>
          <a:noFill/>
          <a:ln cap="flat" cmpd="sng" w="19050">
            <a:solidFill>
              <a:srgbClr val="A29E9A"/>
            </a:solidFill>
            <a:prstDash val="solid"/>
            <a:round/>
            <a:headEnd len="sm" w="sm" type="none"/>
            <a:tailEnd len="sm" w="sm" type="none"/>
          </a:ln>
        </p:spPr>
      </p:cxnSp>
      <p:sp>
        <p:nvSpPr>
          <p:cNvPr id="261" name="Google Shape;261;p36"/>
          <p:cNvSpPr/>
          <p:nvPr/>
        </p:nvSpPr>
        <p:spPr>
          <a:xfrm>
            <a:off x="6732600" y="1452775"/>
            <a:ext cx="2411400" cy="35295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Pretrained</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nlp.stanford.edu/data/glove.6B.zip</a:t>
            </a:r>
            <a:endParaRPr b="0" i="0" sz="1000" u="none" cap="none" strike="noStrike">
              <a:solidFill>
                <a:srgbClr val="746458"/>
              </a:solidFill>
              <a:latin typeface="Calibri"/>
              <a:ea typeface="Calibri"/>
              <a:cs typeface="Calibri"/>
              <a:sym typeface="Calibri"/>
            </a:endParaRPr>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Vecteur Dimension</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300</a:t>
            </a:r>
            <a:endParaRPr sz="1200"/>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Points</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6561 mots</a:t>
            </a:r>
            <a:endParaRPr b="1" sz="1000">
              <a:solidFill>
                <a:schemeClr val="dk1"/>
              </a:solidFill>
              <a:latin typeface="Calibri"/>
              <a:ea typeface="Calibri"/>
              <a:cs typeface="Calibri"/>
              <a:sym typeface="Calibri"/>
            </a:endParaRPr>
          </a:p>
        </p:txBody>
      </p:sp>
      <p:pic>
        <p:nvPicPr>
          <p:cNvPr id="262" name="Google Shape;262;p36"/>
          <p:cNvPicPr preferRelativeResize="0"/>
          <p:nvPr/>
        </p:nvPicPr>
        <p:blipFill rotWithShape="1">
          <a:blip r:embed="rId4">
            <a:alphaModFix/>
          </a:blip>
          <a:srcRect b="0" l="0" r="0" t="0"/>
          <a:stretch/>
        </p:blipFill>
        <p:spPr>
          <a:xfrm>
            <a:off x="368251" y="1095901"/>
            <a:ext cx="184013" cy="184013"/>
          </a:xfrm>
          <a:prstGeom prst="rect">
            <a:avLst/>
          </a:prstGeom>
          <a:noFill/>
          <a:ln>
            <a:noFill/>
          </a:ln>
        </p:spPr>
      </p:pic>
      <p:sp>
        <p:nvSpPr>
          <p:cNvPr id="263" name="Google Shape;263;p36"/>
          <p:cNvSpPr/>
          <p:nvPr/>
        </p:nvSpPr>
        <p:spPr>
          <a:xfrm>
            <a:off x="6044871" y="1143630"/>
            <a:ext cx="45846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Paramètre et Statistiques du Glove</a:t>
            </a:r>
            <a:endParaRPr b="0" i="0" sz="1200" u="none" cap="none" strike="noStrike">
              <a:solidFill>
                <a:srgbClr val="000000"/>
              </a:solidFill>
              <a:latin typeface="Arial"/>
              <a:ea typeface="Arial"/>
              <a:cs typeface="Arial"/>
              <a:sym typeface="Arial"/>
            </a:endParaRPr>
          </a:p>
        </p:txBody>
      </p:sp>
      <p:cxnSp>
        <p:nvCxnSpPr>
          <p:cNvPr id="264" name="Google Shape;264;p36"/>
          <p:cNvCxnSpPr/>
          <p:nvPr/>
        </p:nvCxnSpPr>
        <p:spPr>
          <a:xfrm flipH="1">
            <a:off x="6044875" y="1353838"/>
            <a:ext cx="2702400" cy="20400"/>
          </a:xfrm>
          <a:prstGeom prst="straightConnector1">
            <a:avLst/>
          </a:prstGeom>
          <a:noFill/>
          <a:ln cap="flat" cmpd="sng" w="19050">
            <a:solidFill>
              <a:srgbClr val="A29E9A"/>
            </a:solidFill>
            <a:prstDash val="solid"/>
            <a:round/>
            <a:headEnd len="sm" w="sm" type="none"/>
            <a:tailEnd len="sm" w="sm" type="none"/>
          </a:ln>
        </p:spPr>
      </p:cxnSp>
      <p:pic>
        <p:nvPicPr>
          <p:cNvPr id="265" name="Google Shape;265;p36"/>
          <p:cNvPicPr preferRelativeResize="0"/>
          <p:nvPr/>
        </p:nvPicPr>
        <p:blipFill rotWithShape="1">
          <a:blip r:embed="rId4">
            <a:alphaModFix/>
          </a:blip>
          <a:srcRect b="0" l="0" r="0" t="0"/>
          <a:stretch/>
        </p:blipFill>
        <p:spPr>
          <a:xfrm>
            <a:off x="6044876" y="1156726"/>
            <a:ext cx="184013" cy="184013"/>
          </a:xfrm>
          <a:prstGeom prst="rect">
            <a:avLst/>
          </a:prstGeom>
          <a:noFill/>
          <a:ln>
            <a:noFill/>
          </a:ln>
        </p:spPr>
      </p:pic>
      <p:pic>
        <p:nvPicPr>
          <p:cNvPr id="266" name="Google Shape;266;p36"/>
          <p:cNvPicPr preferRelativeResize="0"/>
          <p:nvPr/>
        </p:nvPicPr>
        <p:blipFill>
          <a:blip r:embed="rId5">
            <a:alphaModFix/>
          </a:blip>
          <a:stretch>
            <a:fillRect/>
          </a:stretch>
        </p:blipFill>
        <p:spPr>
          <a:xfrm>
            <a:off x="4078633" y="1452216"/>
            <a:ext cx="2737343" cy="32611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417623" y="166688"/>
            <a:ext cx="8308800" cy="4650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sz="2100"/>
              <a:t>Word2Vec Polarity</a:t>
            </a:r>
            <a:endParaRPr sz="2100"/>
          </a:p>
        </p:txBody>
      </p:sp>
      <p:sp>
        <p:nvSpPr>
          <p:cNvPr id="273" name="Google Shape;273;p37"/>
          <p:cNvSpPr txBox="1"/>
          <p:nvPr>
            <p:ph idx="1" type="body"/>
          </p:nvPr>
        </p:nvSpPr>
        <p:spPr>
          <a:xfrm>
            <a:off x="303274" y="714025"/>
            <a:ext cx="6512700" cy="4296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sz="1200"/>
              <a:t>Analyse réalisée sur les avis en anglais avec correction d’orthographe et suppression des stops words </a:t>
            </a:r>
            <a:endParaRPr sz="1200"/>
          </a:p>
        </p:txBody>
      </p:sp>
      <p:sp>
        <p:nvSpPr>
          <p:cNvPr id="274" name="Google Shape;274;p37"/>
          <p:cNvSpPr txBox="1"/>
          <p:nvPr>
            <p:ph idx="1" type="body"/>
          </p:nvPr>
        </p:nvSpPr>
        <p:spPr>
          <a:xfrm>
            <a:off x="427385" y="4578238"/>
            <a:ext cx="5617500" cy="2883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sz="1200"/>
              <a:t>*distance cosine &amp; UMAP projection</a:t>
            </a:r>
            <a:endParaRPr b="0" sz="1200"/>
          </a:p>
        </p:txBody>
      </p:sp>
      <p:pic>
        <p:nvPicPr>
          <p:cNvPr id="275" name="Google Shape;275;p37"/>
          <p:cNvPicPr preferRelativeResize="0"/>
          <p:nvPr/>
        </p:nvPicPr>
        <p:blipFill>
          <a:blip r:embed="rId3">
            <a:alphaModFix/>
          </a:blip>
          <a:stretch>
            <a:fillRect/>
          </a:stretch>
        </p:blipFill>
        <p:spPr>
          <a:xfrm>
            <a:off x="1884775" y="1372448"/>
            <a:ext cx="3591774" cy="2813049"/>
          </a:xfrm>
          <a:prstGeom prst="rect">
            <a:avLst/>
          </a:prstGeom>
          <a:noFill/>
          <a:ln>
            <a:noFill/>
          </a:ln>
        </p:spPr>
      </p:pic>
      <p:pic>
        <p:nvPicPr>
          <p:cNvPr id="276" name="Google Shape;276;p37"/>
          <p:cNvPicPr preferRelativeResize="0"/>
          <p:nvPr/>
        </p:nvPicPr>
        <p:blipFill>
          <a:blip r:embed="rId4">
            <a:alphaModFix/>
          </a:blip>
          <a:stretch>
            <a:fillRect/>
          </a:stretch>
        </p:blipFill>
        <p:spPr>
          <a:xfrm>
            <a:off x="66700" y="1522857"/>
            <a:ext cx="1751473" cy="2633653"/>
          </a:xfrm>
          <a:prstGeom prst="rect">
            <a:avLst/>
          </a:prstGeom>
          <a:noFill/>
          <a:ln>
            <a:noFill/>
          </a:ln>
        </p:spPr>
      </p:pic>
      <p:pic>
        <p:nvPicPr>
          <p:cNvPr id="277" name="Google Shape;277;p37"/>
          <p:cNvPicPr preferRelativeResize="0"/>
          <p:nvPr/>
        </p:nvPicPr>
        <p:blipFill>
          <a:blip r:embed="rId5">
            <a:alphaModFix/>
          </a:blip>
          <a:stretch>
            <a:fillRect/>
          </a:stretch>
        </p:blipFill>
        <p:spPr>
          <a:xfrm>
            <a:off x="4720271" y="1372449"/>
            <a:ext cx="3526173" cy="2813049"/>
          </a:xfrm>
          <a:prstGeom prst="rect">
            <a:avLst/>
          </a:prstGeom>
          <a:noFill/>
          <a:ln>
            <a:noFill/>
          </a:ln>
        </p:spPr>
      </p:pic>
      <p:pic>
        <p:nvPicPr>
          <p:cNvPr id="278" name="Google Shape;278;p37"/>
          <p:cNvPicPr preferRelativeResize="0"/>
          <p:nvPr/>
        </p:nvPicPr>
        <p:blipFill>
          <a:blip r:embed="rId6">
            <a:alphaModFix/>
          </a:blip>
          <a:stretch>
            <a:fillRect/>
          </a:stretch>
        </p:blipFill>
        <p:spPr>
          <a:xfrm>
            <a:off x="7392523" y="1495375"/>
            <a:ext cx="1751473" cy="2688600"/>
          </a:xfrm>
          <a:prstGeom prst="rect">
            <a:avLst/>
          </a:prstGeom>
          <a:noFill/>
          <a:ln>
            <a:noFill/>
          </a:ln>
        </p:spPr>
      </p:pic>
      <p:sp>
        <p:nvSpPr>
          <p:cNvPr id="279" name="Google Shape;279;p37"/>
          <p:cNvSpPr txBox="1"/>
          <p:nvPr>
            <p:ph idx="1" type="body"/>
          </p:nvPr>
        </p:nvSpPr>
        <p:spPr>
          <a:xfrm>
            <a:off x="2253025" y="4185500"/>
            <a:ext cx="6966900" cy="897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On peut observer les deux polarités avec des embeddings</a:t>
            </a:r>
            <a:endParaRPr/>
          </a:p>
          <a:p>
            <a:pPr indent="0" lvl="0" marL="0" rtl="0" algn="l">
              <a:spcBef>
                <a:spcPts val="10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417623" y="166688"/>
            <a:ext cx="8308800" cy="4650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sz="2100"/>
              <a:t>Glove Polarity</a:t>
            </a:r>
            <a:endParaRPr sz="2100"/>
          </a:p>
        </p:txBody>
      </p:sp>
      <p:sp>
        <p:nvSpPr>
          <p:cNvPr id="286" name="Google Shape;286;p38"/>
          <p:cNvSpPr txBox="1"/>
          <p:nvPr>
            <p:ph idx="1" type="body"/>
          </p:nvPr>
        </p:nvSpPr>
        <p:spPr>
          <a:xfrm>
            <a:off x="303274" y="714025"/>
            <a:ext cx="6512700" cy="4296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sz="1200"/>
              <a:t>Analyse réalisée sur les avis en anglais avec correction d’orthographe et suppression des stops words </a:t>
            </a:r>
            <a:endParaRPr sz="1200"/>
          </a:p>
        </p:txBody>
      </p:sp>
      <p:sp>
        <p:nvSpPr>
          <p:cNvPr id="287" name="Google Shape;287;p38"/>
          <p:cNvSpPr txBox="1"/>
          <p:nvPr>
            <p:ph idx="1" type="body"/>
          </p:nvPr>
        </p:nvSpPr>
        <p:spPr>
          <a:xfrm>
            <a:off x="212785" y="4697413"/>
            <a:ext cx="5617500" cy="2883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sz="1200"/>
              <a:t>*distance cosine &amp; UMAP projection</a:t>
            </a:r>
            <a:endParaRPr b="0" sz="1200"/>
          </a:p>
        </p:txBody>
      </p:sp>
      <p:sp>
        <p:nvSpPr>
          <p:cNvPr id="288" name="Google Shape;288;p38"/>
          <p:cNvSpPr txBox="1"/>
          <p:nvPr>
            <p:ph idx="1" type="body"/>
          </p:nvPr>
        </p:nvSpPr>
        <p:spPr>
          <a:xfrm>
            <a:off x="2253025" y="4185500"/>
            <a:ext cx="6966900" cy="897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On peut observer les deux polarités avec des embeddings</a:t>
            </a:r>
            <a:endParaRPr/>
          </a:p>
          <a:p>
            <a:pPr indent="0" lvl="0" marL="0" rtl="0" algn="l">
              <a:spcBef>
                <a:spcPts val="1000"/>
              </a:spcBef>
              <a:spcAft>
                <a:spcPts val="0"/>
              </a:spcAft>
              <a:buNone/>
            </a:pPr>
            <a:r>
              <a:t/>
            </a:r>
            <a:endParaRPr/>
          </a:p>
        </p:txBody>
      </p:sp>
      <p:pic>
        <p:nvPicPr>
          <p:cNvPr id="289" name="Google Shape;289;p38"/>
          <p:cNvPicPr preferRelativeResize="0"/>
          <p:nvPr/>
        </p:nvPicPr>
        <p:blipFill>
          <a:blip r:embed="rId3">
            <a:alphaModFix/>
          </a:blip>
          <a:stretch>
            <a:fillRect/>
          </a:stretch>
        </p:blipFill>
        <p:spPr>
          <a:xfrm>
            <a:off x="4808850" y="1215738"/>
            <a:ext cx="3130782" cy="2897649"/>
          </a:xfrm>
          <a:prstGeom prst="rect">
            <a:avLst/>
          </a:prstGeom>
          <a:noFill/>
          <a:ln>
            <a:noFill/>
          </a:ln>
        </p:spPr>
      </p:pic>
      <p:pic>
        <p:nvPicPr>
          <p:cNvPr id="290" name="Google Shape;290;p38"/>
          <p:cNvPicPr preferRelativeResize="0"/>
          <p:nvPr/>
        </p:nvPicPr>
        <p:blipFill>
          <a:blip r:embed="rId4">
            <a:alphaModFix/>
          </a:blip>
          <a:stretch>
            <a:fillRect/>
          </a:stretch>
        </p:blipFill>
        <p:spPr>
          <a:xfrm>
            <a:off x="7382048" y="1695713"/>
            <a:ext cx="1761950" cy="2737075"/>
          </a:xfrm>
          <a:prstGeom prst="rect">
            <a:avLst/>
          </a:prstGeom>
          <a:noFill/>
          <a:ln>
            <a:noFill/>
          </a:ln>
        </p:spPr>
      </p:pic>
      <p:pic>
        <p:nvPicPr>
          <p:cNvPr id="291" name="Google Shape;291;p38"/>
          <p:cNvPicPr preferRelativeResize="0"/>
          <p:nvPr/>
        </p:nvPicPr>
        <p:blipFill>
          <a:blip r:embed="rId5">
            <a:alphaModFix/>
          </a:blip>
          <a:stretch>
            <a:fillRect/>
          </a:stretch>
        </p:blipFill>
        <p:spPr>
          <a:xfrm>
            <a:off x="1907650" y="1225950"/>
            <a:ext cx="2803475" cy="2581899"/>
          </a:xfrm>
          <a:prstGeom prst="rect">
            <a:avLst/>
          </a:prstGeom>
          <a:noFill/>
          <a:ln>
            <a:noFill/>
          </a:ln>
        </p:spPr>
      </p:pic>
      <p:pic>
        <p:nvPicPr>
          <p:cNvPr id="292" name="Google Shape;292;p38"/>
          <p:cNvPicPr preferRelativeResize="0"/>
          <p:nvPr/>
        </p:nvPicPr>
        <p:blipFill>
          <a:blip r:embed="rId6">
            <a:alphaModFix/>
          </a:blip>
          <a:stretch>
            <a:fillRect/>
          </a:stretch>
        </p:blipFill>
        <p:spPr>
          <a:xfrm>
            <a:off x="47975" y="1695716"/>
            <a:ext cx="1761950" cy="28136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9"/>
          <p:cNvPicPr preferRelativeResize="0"/>
          <p:nvPr/>
        </p:nvPicPr>
        <p:blipFill>
          <a:blip r:embed="rId3">
            <a:alphaModFix/>
          </a:blip>
          <a:stretch>
            <a:fillRect/>
          </a:stretch>
        </p:blipFill>
        <p:spPr>
          <a:xfrm>
            <a:off x="1493550" y="1406925"/>
            <a:ext cx="2737342" cy="3351750"/>
          </a:xfrm>
          <a:prstGeom prst="rect">
            <a:avLst/>
          </a:prstGeom>
          <a:noFill/>
          <a:ln>
            <a:noFill/>
          </a:ln>
        </p:spPr>
      </p:pic>
      <p:sp>
        <p:nvSpPr>
          <p:cNvPr id="299" name="Google Shape;299;p39"/>
          <p:cNvSpPr/>
          <p:nvPr/>
        </p:nvSpPr>
        <p:spPr>
          <a:xfrm>
            <a:off x="344525" y="1406925"/>
            <a:ext cx="1246500" cy="35295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Windows</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5</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skip-gram</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activé</a:t>
            </a:r>
            <a:endParaRPr b="0" i="0" sz="1000" u="none" cap="none" strike="noStrike">
              <a:solidFill>
                <a:srgbClr val="746458"/>
              </a:solidFill>
              <a:latin typeface="Calibri"/>
              <a:ea typeface="Calibri"/>
              <a:cs typeface="Calibri"/>
              <a:sym typeface="Calibri"/>
            </a:endParaRPr>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Vecteur Dimension</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100</a:t>
            </a:r>
            <a:endParaRPr sz="1200"/>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Points</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6736 mots</a:t>
            </a:r>
            <a:endParaRPr b="1" sz="1000">
              <a:solidFill>
                <a:schemeClr val="dk1"/>
              </a:solidFill>
              <a:latin typeface="Calibri"/>
              <a:ea typeface="Calibri"/>
              <a:cs typeface="Calibri"/>
              <a:sym typeface="Calibri"/>
            </a:endParaRPr>
          </a:p>
        </p:txBody>
      </p:sp>
      <p:sp>
        <p:nvSpPr>
          <p:cNvPr id="300" name="Google Shape;300;p39"/>
          <p:cNvSpPr txBox="1"/>
          <p:nvPr>
            <p:ph type="title"/>
          </p:nvPr>
        </p:nvSpPr>
        <p:spPr>
          <a:xfrm>
            <a:off x="417623" y="166688"/>
            <a:ext cx="8308800" cy="4650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sz="2100"/>
              <a:t>Word2Vec &amp; Glove</a:t>
            </a:r>
            <a:endParaRPr sz="2100"/>
          </a:p>
        </p:txBody>
      </p:sp>
      <p:sp>
        <p:nvSpPr>
          <p:cNvPr id="301" name="Google Shape;301;p39"/>
          <p:cNvSpPr txBox="1"/>
          <p:nvPr>
            <p:ph idx="1" type="body"/>
          </p:nvPr>
        </p:nvSpPr>
        <p:spPr>
          <a:xfrm>
            <a:off x="303274" y="714025"/>
            <a:ext cx="6512700" cy="4296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sz="1200"/>
              <a:t>Analyse réalisée sur les avis en anglais avec correction d’orthographe et suppression des stops words </a:t>
            </a:r>
            <a:endParaRPr sz="1200"/>
          </a:p>
        </p:txBody>
      </p:sp>
      <p:sp>
        <p:nvSpPr>
          <p:cNvPr id="302" name="Google Shape;302;p39"/>
          <p:cNvSpPr txBox="1"/>
          <p:nvPr>
            <p:ph idx="1" type="body"/>
          </p:nvPr>
        </p:nvSpPr>
        <p:spPr>
          <a:xfrm>
            <a:off x="427385" y="4578238"/>
            <a:ext cx="5617500" cy="2883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sz="1200"/>
              <a:t>*distance </a:t>
            </a:r>
            <a:r>
              <a:rPr b="0" lang="fr-FR" sz="1200"/>
              <a:t>cosine &amp; UMAP </a:t>
            </a:r>
            <a:r>
              <a:rPr b="0" lang="fr-FR" sz="1200"/>
              <a:t> </a:t>
            </a:r>
            <a:endParaRPr b="0" sz="1200"/>
          </a:p>
        </p:txBody>
      </p:sp>
      <p:sp>
        <p:nvSpPr>
          <p:cNvPr id="303" name="Google Shape;303;p39"/>
          <p:cNvSpPr/>
          <p:nvPr/>
        </p:nvSpPr>
        <p:spPr>
          <a:xfrm>
            <a:off x="368246" y="1072555"/>
            <a:ext cx="45846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Paramètre et Statistiques du Word2Vec</a:t>
            </a:r>
            <a:endParaRPr b="0" i="0" sz="1200" u="none" cap="none" strike="noStrike">
              <a:solidFill>
                <a:srgbClr val="000000"/>
              </a:solidFill>
              <a:latin typeface="Arial"/>
              <a:ea typeface="Arial"/>
              <a:cs typeface="Arial"/>
              <a:sym typeface="Arial"/>
            </a:endParaRPr>
          </a:p>
        </p:txBody>
      </p:sp>
      <p:cxnSp>
        <p:nvCxnSpPr>
          <p:cNvPr id="304" name="Google Shape;304;p39"/>
          <p:cNvCxnSpPr/>
          <p:nvPr/>
        </p:nvCxnSpPr>
        <p:spPr>
          <a:xfrm rot="10800000">
            <a:off x="344525" y="1289025"/>
            <a:ext cx="2911800" cy="13500"/>
          </a:xfrm>
          <a:prstGeom prst="straightConnector1">
            <a:avLst/>
          </a:prstGeom>
          <a:noFill/>
          <a:ln cap="flat" cmpd="sng" w="19050">
            <a:solidFill>
              <a:srgbClr val="A29E9A"/>
            </a:solidFill>
            <a:prstDash val="solid"/>
            <a:round/>
            <a:headEnd len="sm" w="sm" type="none"/>
            <a:tailEnd len="sm" w="sm" type="none"/>
          </a:ln>
        </p:spPr>
      </p:cxnSp>
      <p:sp>
        <p:nvSpPr>
          <p:cNvPr id="305" name="Google Shape;305;p39"/>
          <p:cNvSpPr/>
          <p:nvPr/>
        </p:nvSpPr>
        <p:spPr>
          <a:xfrm>
            <a:off x="6732600" y="1452775"/>
            <a:ext cx="2411400" cy="35295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Pretrained</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nlp.stanford.edu/data/glove.6B.zip</a:t>
            </a:r>
            <a:endParaRPr b="0" i="0" sz="1000" u="none" cap="none" strike="noStrike">
              <a:solidFill>
                <a:srgbClr val="746458"/>
              </a:solidFill>
              <a:latin typeface="Calibri"/>
              <a:ea typeface="Calibri"/>
              <a:cs typeface="Calibri"/>
              <a:sym typeface="Calibri"/>
            </a:endParaRPr>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Vecteur Dimension</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300</a:t>
            </a:r>
            <a:endParaRPr sz="1200"/>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Points</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6561 mots</a:t>
            </a:r>
            <a:endParaRPr b="1" sz="1000">
              <a:solidFill>
                <a:schemeClr val="dk1"/>
              </a:solidFill>
              <a:latin typeface="Calibri"/>
              <a:ea typeface="Calibri"/>
              <a:cs typeface="Calibri"/>
              <a:sym typeface="Calibri"/>
            </a:endParaRPr>
          </a:p>
        </p:txBody>
      </p:sp>
      <p:pic>
        <p:nvPicPr>
          <p:cNvPr id="306" name="Google Shape;306;p39"/>
          <p:cNvPicPr preferRelativeResize="0"/>
          <p:nvPr/>
        </p:nvPicPr>
        <p:blipFill rotWithShape="1">
          <a:blip r:embed="rId4">
            <a:alphaModFix/>
          </a:blip>
          <a:srcRect b="0" l="0" r="0" t="0"/>
          <a:stretch/>
        </p:blipFill>
        <p:spPr>
          <a:xfrm>
            <a:off x="368251" y="1095901"/>
            <a:ext cx="184013" cy="184013"/>
          </a:xfrm>
          <a:prstGeom prst="rect">
            <a:avLst/>
          </a:prstGeom>
          <a:noFill/>
          <a:ln>
            <a:noFill/>
          </a:ln>
        </p:spPr>
      </p:pic>
      <p:sp>
        <p:nvSpPr>
          <p:cNvPr id="307" name="Google Shape;307;p39"/>
          <p:cNvSpPr/>
          <p:nvPr/>
        </p:nvSpPr>
        <p:spPr>
          <a:xfrm>
            <a:off x="6044871" y="1143630"/>
            <a:ext cx="45846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Paramètre et Statistiques du Glove</a:t>
            </a:r>
            <a:endParaRPr b="0" i="0" sz="1200" u="none" cap="none" strike="noStrike">
              <a:solidFill>
                <a:srgbClr val="000000"/>
              </a:solidFill>
              <a:latin typeface="Arial"/>
              <a:ea typeface="Arial"/>
              <a:cs typeface="Arial"/>
              <a:sym typeface="Arial"/>
            </a:endParaRPr>
          </a:p>
        </p:txBody>
      </p:sp>
      <p:cxnSp>
        <p:nvCxnSpPr>
          <p:cNvPr id="308" name="Google Shape;308;p39"/>
          <p:cNvCxnSpPr/>
          <p:nvPr/>
        </p:nvCxnSpPr>
        <p:spPr>
          <a:xfrm flipH="1">
            <a:off x="6044875" y="1353838"/>
            <a:ext cx="2702400" cy="20400"/>
          </a:xfrm>
          <a:prstGeom prst="straightConnector1">
            <a:avLst/>
          </a:prstGeom>
          <a:noFill/>
          <a:ln cap="flat" cmpd="sng" w="19050">
            <a:solidFill>
              <a:srgbClr val="A29E9A"/>
            </a:solidFill>
            <a:prstDash val="solid"/>
            <a:round/>
            <a:headEnd len="sm" w="sm" type="none"/>
            <a:tailEnd len="sm" w="sm" type="none"/>
          </a:ln>
        </p:spPr>
      </p:cxnSp>
      <p:pic>
        <p:nvPicPr>
          <p:cNvPr id="309" name="Google Shape;309;p39"/>
          <p:cNvPicPr preferRelativeResize="0"/>
          <p:nvPr/>
        </p:nvPicPr>
        <p:blipFill rotWithShape="1">
          <a:blip r:embed="rId4">
            <a:alphaModFix/>
          </a:blip>
          <a:srcRect b="0" l="0" r="0" t="0"/>
          <a:stretch/>
        </p:blipFill>
        <p:spPr>
          <a:xfrm>
            <a:off x="6044876" y="1156726"/>
            <a:ext cx="184013" cy="184013"/>
          </a:xfrm>
          <a:prstGeom prst="rect">
            <a:avLst/>
          </a:prstGeom>
          <a:noFill/>
          <a:ln>
            <a:noFill/>
          </a:ln>
        </p:spPr>
      </p:pic>
      <p:pic>
        <p:nvPicPr>
          <p:cNvPr id="310" name="Google Shape;310;p39"/>
          <p:cNvPicPr preferRelativeResize="0"/>
          <p:nvPr/>
        </p:nvPicPr>
        <p:blipFill>
          <a:blip r:embed="rId5">
            <a:alphaModFix/>
          </a:blip>
          <a:stretch>
            <a:fillRect/>
          </a:stretch>
        </p:blipFill>
        <p:spPr>
          <a:xfrm>
            <a:off x="4078633" y="1452216"/>
            <a:ext cx="2737343" cy="32611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p:nvPr/>
        </p:nvSpPr>
        <p:spPr>
          <a:xfrm>
            <a:off x="3026727" y="682109"/>
            <a:ext cx="3090600" cy="177000"/>
          </a:xfrm>
          <a:prstGeom prst="rect">
            <a:avLst/>
          </a:prstGeom>
          <a:solidFill>
            <a:srgbClr val="9FC5E8"/>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200" u="none" cap="none" strike="noStrike">
                <a:solidFill>
                  <a:schemeClr val="dk1"/>
                </a:solidFill>
                <a:latin typeface="Calibri"/>
                <a:ea typeface="Calibri"/>
                <a:cs typeface="Calibri"/>
                <a:sym typeface="Calibri"/>
              </a:rPr>
              <a:t>Similarité sémantique des mots</a:t>
            </a:r>
            <a:endParaRPr sz="1200"/>
          </a:p>
        </p:txBody>
      </p:sp>
      <p:sp>
        <p:nvSpPr>
          <p:cNvPr id="316" name="Google Shape;316;p40"/>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None/>
            </a:pPr>
            <a:r>
              <a:rPr lang="fr-FR" sz="1800">
                <a:solidFill>
                  <a:srgbClr val="13264A"/>
                </a:solidFill>
              </a:rPr>
              <a:t>Détection de mots-similaires</a:t>
            </a:r>
            <a:endParaRPr sz="1800"/>
          </a:p>
        </p:txBody>
      </p:sp>
      <p:pic>
        <p:nvPicPr>
          <p:cNvPr id="317" name="Google Shape;317;p40"/>
          <p:cNvPicPr preferRelativeResize="0"/>
          <p:nvPr/>
        </p:nvPicPr>
        <p:blipFill>
          <a:blip r:embed="rId3">
            <a:alphaModFix/>
          </a:blip>
          <a:stretch>
            <a:fillRect/>
          </a:stretch>
        </p:blipFill>
        <p:spPr>
          <a:xfrm>
            <a:off x="700300" y="1297679"/>
            <a:ext cx="1829824" cy="2608163"/>
          </a:xfrm>
          <a:prstGeom prst="rect">
            <a:avLst/>
          </a:prstGeom>
          <a:noFill/>
          <a:ln>
            <a:noFill/>
          </a:ln>
        </p:spPr>
      </p:pic>
      <p:sp>
        <p:nvSpPr>
          <p:cNvPr id="318" name="Google Shape;318;p40"/>
          <p:cNvSpPr txBox="1"/>
          <p:nvPr/>
        </p:nvSpPr>
        <p:spPr>
          <a:xfrm>
            <a:off x="700300" y="951250"/>
            <a:ext cx="1829700" cy="3468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lang="fr-FR" sz="1200">
                <a:solidFill>
                  <a:schemeClr val="lt1"/>
                </a:solidFill>
                <a:latin typeface="Calibri"/>
                <a:ea typeface="Calibri"/>
                <a:cs typeface="Calibri"/>
                <a:sym typeface="Calibri"/>
              </a:rPr>
              <a:t>Animals</a:t>
            </a:r>
            <a:endParaRPr b="0" i="0" sz="1200" u="none" cap="none" strike="noStrike">
              <a:solidFill>
                <a:srgbClr val="000000"/>
              </a:solidFill>
              <a:latin typeface="Arial"/>
              <a:ea typeface="Arial"/>
              <a:cs typeface="Arial"/>
              <a:sym typeface="Arial"/>
            </a:endParaRPr>
          </a:p>
        </p:txBody>
      </p:sp>
      <p:pic>
        <p:nvPicPr>
          <p:cNvPr id="319" name="Google Shape;319;p40"/>
          <p:cNvPicPr preferRelativeResize="0"/>
          <p:nvPr/>
        </p:nvPicPr>
        <p:blipFill>
          <a:blip r:embed="rId4">
            <a:alphaModFix/>
          </a:blip>
          <a:stretch>
            <a:fillRect/>
          </a:stretch>
        </p:blipFill>
        <p:spPr>
          <a:xfrm>
            <a:off x="2671495" y="1283734"/>
            <a:ext cx="1829823" cy="2636055"/>
          </a:xfrm>
          <a:prstGeom prst="rect">
            <a:avLst/>
          </a:prstGeom>
          <a:noFill/>
          <a:ln>
            <a:noFill/>
          </a:ln>
        </p:spPr>
      </p:pic>
      <p:sp>
        <p:nvSpPr>
          <p:cNvPr id="320" name="Google Shape;320;p40"/>
          <p:cNvSpPr txBox="1"/>
          <p:nvPr/>
        </p:nvSpPr>
        <p:spPr>
          <a:xfrm>
            <a:off x="2671492" y="951250"/>
            <a:ext cx="1829700" cy="3468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lang="fr-FR" sz="1200">
                <a:solidFill>
                  <a:schemeClr val="lt1"/>
                </a:solidFill>
                <a:latin typeface="Calibri"/>
                <a:ea typeface="Calibri"/>
                <a:cs typeface="Calibri"/>
                <a:sym typeface="Calibri"/>
              </a:rPr>
              <a:t>Accidents</a:t>
            </a:r>
            <a:endParaRPr b="0" i="0" sz="1200" u="none" cap="none" strike="noStrike">
              <a:solidFill>
                <a:srgbClr val="000000"/>
              </a:solidFill>
              <a:latin typeface="Arial"/>
              <a:ea typeface="Arial"/>
              <a:cs typeface="Arial"/>
              <a:sym typeface="Arial"/>
            </a:endParaRPr>
          </a:p>
        </p:txBody>
      </p:sp>
      <p:pic>
        <p:nvPicPr>
          <p:cNvPr id="321" name="Google Shape;321;p40"/>
          <p:cNvPicPr preferRelativeResize="0"/>
          <p:nvPr/>
        </p:nvPicPr>
        <p:blipFill>
          <a:blip r:embed="rId5">
            <a:alphaModFix/>
          </a:blip>
          <a:stretch>
            <a:fillRect/>
          </a:stretch>
        </p:blipFill>
        <p:spPr>
          <a:xfrm>
            <a:off x="4642684" y="1283748"/>
            <a:ext cx="1829824" cy="2636051"/>
          </a:xfrm>
          <a:prstGeom prst="rect">
            <a:avLst/>
          </a:prstGeom>
          <a:noFill/>
          <a:ln>
            <a:noFill/>
          </a:ln>
        </p:spPr>
      </p:pic>
      <p:sp>
        <p:nvSpPr>
          <p:cNvPr id="322" name="Google Shape;322;p40"/>
          <p:cNvSpPr txBox="1"/>
          <p:nvPr/>
        </p:nvSpPr>
        <p:spPr>
          <a:xfrm>
            <a:off x="4642684" y="951250"/>
            <a:ext cx="1829700" cy="3468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lang="fr-FR" sz="1200">
                <a:solidFill>
                  <a:schemeClr val="lt1"/>
                </a:solidFill>
                <a:latin typeface="Calibri"/>
                <a:ea typeface="Calibri"/>
                <a:cs typeface="Calibri"/>
                <a:sym typeface="Calibri"/>
              </a:rPr>
              <a:t>Price</a:t>
            </a:r>
            <a:endParaRPr b="0" i="0" sz="1200" u="none" cap="none" strike="noStrike">
              <a:solidFill>
                <a:srgbClr val="000000"/>
              </a:solidFill>
              <a:latin typeface="Arial"/>
              <a:ea typeface="Arial"/>
              <a:cs typeface="Arial"/>
              <a:sym typeface="Arial"/>
            </a:endParaRPr>
          </a:p>
        </p:txBody>
      </p:sp>
      <p:pic>
        <p:nvPicPr>
          <p:cNvPr id="323" name="Google Shape;323;p40"/>
          <p:cNvPicPr preferRelativeResize="0"/>
          <p:nvPr/>
        </p:nvPicPr>
        <p:blipFill>
          <a:blip r:embed="rId6">
            <a:alphaModFix/>
          </a:blip>
          <a:stretch>
            <a:fillRect/>
          </a:stretch>
        </p:blipFill>
        <p:spPr>
          <a:xfrm>
            <a:off x="6613876" y="1283748"/>
            <a:ext cx="1829823" cy="2636052"/>
          </a:xfrm>
          <a:prstGeom prst="rect">
            <a:avLst/>
          </a:prstGeom>
          <a:noFill/>
          <a:ln>
            <a:noFill/>
          </a:ln>
        </p:spPr>
      </p:pic>
      <p:sp>
        <p:nvSpPr>
          <p:cNvPr id="324" name="Google Shape;324;p40"/>
          <p:cNvSpPr txBox="1"/>
          <p:nvPr/>
        </p:nvSpPr>
        <p:spPr>
          <a:xfrm>
            <a:off x="6613876" y="951250"/>
            <a:ext cx="1829700" cy="3468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lang="fr-FR" sz="1200">
                <a:solidFill>
                  <a:schemeClr val="lt1"/>
                </a:solidFill>
                <a:latin typeface="Calibri"/>
                <a:ea typeface="Calibri"/>
                <a:cs typeface="Calibri"/>
                <a:sym typeface="Calibri"/>
              </a:rPr>
              <a:t>Email</a:t>
            </a:r>
            <a:endParaRPr b="0" i="0" sz="1200" u="none" cap="none" strike="noStrike">
              <a:solidFill>
                <a:srgbClr val="000000"/>
              </a:solidFill>
              <a:latin typeface="Arial"/>
              <a:ea typeface="Arial"/>
              <a:cs typeface="Arial"/>
              <a:sym typeface="Arial"/>
            </a:endParaRPr>
          </a:p>
        </p:txBody>
      </p:sp>
      <p:sp>
        <p:nvSpPr>
          <p:cNvPr id="325" name="Google Shape;325;p40"/>
          <p:cNvSpPr/>
          <p:nvPr/>
        </p:nvSpPr>
        <p:spPr>
          <a:xfrm>
            <a:off x="744001" y="3972801"/>
            <a:ext cx="1785900" cy="9453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t" bIns="39550" lIns="62300" spcFirstLastPara="1" rIns="62300" wrap="square" tIns="39550">
            <a:noAutofit/>
          </a:bodyPr>
          <a:lstStyle/>
          <a:p>
            <a:pPr indent="0" lvl="0" marL="0" marR="0" rtl="0" algn="l">
              <a:lnSpc>
                <a:spcPct val="90000"/>
              </a:lnSpc>
              <a:spcBef>
                <a:spcPts val="0"/>
              </a:spcBef>
              <a:spcAft>
                <a:spcPts val="0"/>
              </a:spcAft>
              <a:buClr>
                <a:srgbClr val="000000"/>
              </a:buClr>
              <a:buSzPts val="1600"/>
              <a:buFont typeface="Arial"/>
              <a:buNone/>
            </a:pPr>
            <a:r>
              <a:rPr b="1" i="0" lang="fr-FR" sz="1600" u="none" cap="none" strike="noStrike">
                <a:solidFill>
                  <a:srgbClr val="C00000"/>
                </a:solidFill>
                <a:latin typeface="Calibri"/>
                <a:ea typeface="Calibri"/>
                <a:cs typeface="Calibri"/>
                <a:sym typeface="Calibri"/>
              </a:rPr>
              <a:t>|</a:t>
            </a:r>
            <a:r>
              <a:rPr b="0" i="0" lang="fr-FR" sz="1200" u="none" cap="none" strike="noStrike">
                <a:solidFill>
                  <a:srgbClr val="C00000"/>
                </a:solidFill>
                <a:latin typeface="Calibri"/>
                <a:ea typeface="Calibri"/>
                <a:cs typeface="Calibri"/>
                <a:sym typeface="Calibri"/>
              </a:rPr>
              <a:t> </a:t>
            </a:r>
            <a:r>
              <a:rPr b="1" lang="fr-FR" sz="1200">
                <a:solidFill>
                  <a:schemeClr val="dk1"/>
                </a:solidFill>
                <a:latin typeface="Calibri"/>
                <a:ea typeface="Calibri"/>
                <a:cs typeface="Calibri"/>
                <a:sym typeface="Calibri"/>
              </a:rPr>
              <a:t>Produit</a:t>
            </a:r>
            <a:endParaRPr b="0" i="0" sz="1200" u="none" cap="none" strike="noStrike">
              <a:solidFill>
                <a:srgbClr val="000000"/>
              </a:solidFill>
              <a:latin typeface="Arial"/>
              <a:ea typeface="Arial"/>
              <a:cs typeface="Arial"/>
              <a:sym typeface="Arial"/>
            </a:endParaRPr>
          </a:p>
          <a:p>
            <a:pPr indent="0" lvl="0" marL="152400" marR="0" rtl="0" algn="l">
              <a:lnSpc>
                <a:spcPct val="90000"/>
              </a:lnSpc>
              <a:spcBef>
                <a:spcPts val="0"/>
              </a:spcBef>
              <a:spcAft>
                <a:spcPts val="0"/>
              </a:spcAft>
              <a:buClr>
                <a:srgbClr val="000000"/>
              </a:buClr>
              <a:buSzPts val="1000"/>
              <a:buFont typeface="Arial"/>
              <a:buNone/>
            </a:pPr>
            <a:r>
              <a:rPr i="1" lang="fr-FR" sz="1000">
                <a:solidFill>
                  <a:srgbClr val="6B6761"/>
                </a:solidFill>
                <a:latin typeface="Calibri"/>
                <a:ea typeface="Calibri"/>
                <a:cs typeface="Calibri"/>
                <a:sym typeface="Calibri"/>
              </a:rPr>
              <a:t>information sur la couverture d’un produit </a:t>
            </a:r>
            <a:endParaRPr b="0" i="0" sz="1200" u="none" cap="none" strike="noStrike">
              <a:solidFill>
                <a:srgbClr val="000000"/>
              </a:solidFill>
              <a:latin typeface="Arial"/>
              <a:ea typeface="Arial"/>
              <a:cs typeface="Arial"/>
              <a:sym typeface="Arial"/>
            </a:endParaRPr>
          </a:p>
        </p:txBody>
      </p:sp>
      <p:sp>
        <p:nvSpPr>
          <p:cNvPr id="326" name="Google Shape;326;p40"/>
          <p:cNvSpPr/>
          <p:nvPr/>
        </p:nvSpPr>
        <p:spPr>
          <a:xfrm>
            <a:off x="2671501" y="3972801"/>
            <a:ext cx="1785900" cy="9453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t" bIns="39550" lIns="62300" spcFirstLastPara="1" rIns="62300" wrap="square" tIns="39550">
            <a:noAutofit/>
          </a:bodyPr>
          <a:lstStyle/>
          <a:p>
            <a:pPr indent="0" lvl="0" marL="0" marR="0" rtl="0" algn="l">
              <a:lnSpc>
                <a:spcPct val="90000"/>
              </a:lnSpc>
              <a:spcBef>
                <a:spcPts val="0"/>
              </a:spcBef>
              <a:spcAft>
                <a:spcPts val="0"/>
              </a:spcAft>
              <a:buClr>
                <a:srgbClr val="000000"/>
              </a:buClr>
              <a:buSzPts val="1600"/>
              <a:buFont typeface="Arial"/>
              <a:buNone/>
            </a:pPr>
            <a:r>
              <a:rPr b="1" i="0" lang="fr-FR" sz="1600" u="none" cap="none" strike="noStrike">
                <a:solidFill>
                  <a:srgbClr val="C00000"/>
                </a:solidFill>
                <a:latin typeface="Calibri"/>
                <a:ea typeface="Calibri"/>
                <a:cs typeface="Calibri"/>
                <a:sym typeface="Calibri"/>
              </a:rPr>
              <a:t>|</a:t>
            </a:r>
            <a:r>
              <a:rPr b="0" i="0" lang="fr-FR" sz="1200" u="none" cap="none" strike="noStrike">
                <a:solidFill>
                  <a:srgbClr val="C00000"/>
                </a:solidFill>
                <a:latin typeface="Calibri"/>
                <a:ea typeface="Calibri"/>
                <a:cs typeface="Calibri"/>
                <a:sym typeface="Calibri"/>
              </a:rPr>
              <a:t> </a:t>
            </a:r>
            <a:r>
              <a:rPr b="1" lang="fr-FR" sz="1200">
                <a:solidFill>
                  <a:schemeClr val="dk1"/>
                </a:solidFill>
                <a:latin typeface="Calibri"/>
                <a:ea typeface="Calibri"/>
                <a:cs typeface="Calibri"/>
                <a:sym typeface="Calibri"/>
              </a:rPr>
              <a:t>Contexte</a:t>
            </a:r>
            <a:endParaRPr b="0" i="0" sz="1200" u="none" cap="none" strike="noStrike">
              <a:solidFill>
                <a:srgbClr val="000000"/>
              </a:solidFill>
              <a:latin typeface="Arial"/>
              <a:ea typeface="Arial"/>
              <a:cs typeface="Arial"/>
              <a:sym typeface="Arial"/>
            </a:endParaRPr>
          </a:p>
          <a:p>
            <a:pPr indent="0" lvl="0" marL="152400" marR="0" rtl="0" algn="l">
              <a:lnSpc>
                <a:spcPct val="90000"/>
              </a:lnSpc>
              <a:spcBef>
                <a:spcPts val="0"/>
              </a:spcBef>
              <a:spcAft>
                <a:spcPts val="0"/>
              </a:spcAft>
              <a:buClr>
                <a:srgbClr val="000000"/>
              </a:buClr>
              <a:buSzPts val="1000"/>
              <a:buFont typeface="Arial"/>
              <a:buNone/>
            </a:pPr>
            <a:r>
              <a:rPr i="1" lang="fr-FR" sz="1000">
                <a:solidFill>
                  <a:srgbClr val="6B6761"/>
                </a:solidFill>
                <a:latin typeface="Calibri"/>
                <a:ea typeface="Calibri"/>
                <a:cs typeface="Calibri"/>
                <a:sym typeface="Calibri"/>
              </a:rPr>
              <a:t>contexte et expérience vécu par le client</a:t>
            </a:r>
            <a:endParaRPr b="0" i="0" sz="1200" u="none" cap="none" strike="noStrike">
              <a:solidFill>
                <a:srgbClr val="000000"/>
              </a:solidFill>
              <a:latin typeface="Arial"/>
              <a:ea typeface="Arial"/>
              <a:cs typeface="Arial"/>
              <a:sym typeface="Arial"/>
            </a:endParaRPr>
          </a:p>
        </p:txBody>
      </p:sp>
      <p:sp>
        <p:nvSpPr>
          <p:cNvPr id="327" name="Google Shape;327;p40"/>
          <p:cNvSpPr/>
          <p:nvPr/>
        </p:nvSpPr>
        <p:spPr>
          <a:xfrm>
            <a:off x="4664576" y="3972801"/>
            <a:ext cx="1785900" cy="9453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t" bIns="39550" lIns="62300" spcFirstLastPara="1" rIns="62300" wrap="square" tIns="39550">
            <a:noAutofit/>
          </a:bodyPr>
          <a:lstStyle/>
          <a:p>
            <a:pPr indent="0" lvl="0" marL="0" marR="0" rtl="0" algn="l">
              <a:lnSpc>
                <a:spcPct val="90000"/>
              </a:lnSpc>
              <a:spcBef>
                <a:spcPts val="0"/>
              </a:spcBef>
              <a:spcAft>
                <a:spcPts val="0"/>
              </a:spcAft>
              <a:buClr>
                <a:srgbClr val="000000"/>
              </a:buClr>
              <a:buSzPts val="1600"/>
              <a:buFont typeface="Arial"/>
              <a:buNone/>
            </a:pPr>
            <a:r>
              <a:rPr b="1" i="0" lang="fr-FR" sz="1600" u="none" cap="none" strike="noStrike">
                <a:solidFill>
                  <a:srgbClr val="C00000"/>
                </a:solidFill>
                <a:latin typeface="Calibri"/>
                <a:ea typeface="Calibri"/>
                <a:cs typeface="Calibri"/>
                <a:sym typeface="Calibri"/>
              </a:rPr>
              <a:t>|</a:t>
            </a:r>
            <a:r>
              <a:rPr b="0" i="0" lang="fr-FR" sz="1200" u="none" cap="none" strike="noStrike">
                <a:solidFill>
                  <a:srgbClr val="C00000"/>
                </a:solidFill>
                <a:latin typeface="Calibri"/>
                <a:ea typeface="Calibri"/>
                <a:cs typeface="Calibri"/>
                <a:sym typeface="Calibri"/>
              </a:rPr>
              <a:t> </a:t>
            </a:r>
            <a:r>
              <a:rPr b="1" lang="fr-FR" sz="1200">
                <a:solidFill>
                  <a:schemeClr val="dk1"/>
                </a:solidFill>
                <a:latin typeface="Calibri"/>
                <a:ea typeface="Calibri"/>
                <a:cs typeface="Calibri"/>
                <a:sym typeface="Calibri"/>
              </a:rPr>
              <a:t>Prix</a:t>
            </a:r>
            <a:endParaRPr b="0" i="0" sz="1200" u="none" cap="none" strike="noStrike">
              <a:solidFill>
                <a:srgbClr val="000000"/>
              </a:solidFill>
              <a:latin typeface="Arial"/>
              <a:ea typeface="Arial"/>
              <a:cs typeface="Arial"/>
              <a:sym typeface="Arial"/>
            </a:endParaRPr>
          </a:p>
          <a:p>
            <a:pPr indent="0" lvl="0" marL="152400" marR="0" rtl="0" algn="l">
              <a:lnSpc>
                <a:spcPct val="90000"/>
              </a:lnSpc>
              <a:spcBef>
                <a:spcPts val="0"/>
              </a:spcBef>
              <a:spcAft>
                <a:spcPts val="0"/>
              </a:spcAft>
              <a:buClr>
                <a:srgbClr val="000000"/>
              </a:buClr>
              <a:buSzPts val="1000"/>
              <a:buFont typeface="Arial"/>
              <a:buNone/>
            </a:pPr>
            <a:r>
              <a:rPr i="1" lang="fr-FR" sz="1000">
                <a:solidFill>
                  <a:srgbClr val="6B6761"/>
                </a:solidFill>
                <a:latin typeface="Calibri"/>
                <a:ea typeface="Calibri"/>
                <a:cs typeface="Calibri"/>
                <a:sym typeface="Calibri"/>
              </a:rPr>
              <a:t>prix et avis sur le prix du client</a:t>
            </a:r>
            <a:endParaRPr b="0" i="0" sz="1200" u="none" cap="none" strike="noStrike">
              <a:solidFill>
                <a:srgbClr val="000000"/>
              </a:solidFill>
              <a:latin typeface="Arial"/>
              <a:ea typeface="Arial"/>
              <a:cs typeface="Arial"/>
              <a:sym typeface="Arial"/>
            </a:endParaRPr>
          </a:p>
        </p:txBody>
      </p:sp>
      <p:sp>
        <p:nvSpPr>
          <p:cNvPr id="328" name="Google Shape;328;p40"/>
          <p:cNvSpPr/>
          <p:nvPr/>
        </p:nvSpPr>
        <p:spPr>
          <a:xfrm>
            <a:off x="6613876" y="3972801"/>
            <a:ext cx="1785900" cy="9453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t" bIns="39550" lIns="62300" spcFirstLastPara="1" rIns="62300" wrap="square" tIns="39550">
            <a:noAutofit/>
          </a:bodyPr>
          <a:lstStyle/>
          <a:p>
            <a:pPr indent="0" lvl="0" marL="0" marR="0" rtl="0" algn="l">
              <a:lnSpc>
                <a:spcPct val="90000"/>
              </a:lnSpc>
              <a:spcBef>
                <a:spcPts val="0"/>
              </a:spcBef>
              <a:spcAft>
                <a:spcPts val="0"/>
              </a:spcAft>
              <a:buClr>
                <a:srgbClr val="000000"/>
              </a:buClr>
              <a:buSzPts val="1600"/>
              <a:buFont typeface="Arial"/>
              <a:buNone/>
            </a:pPr>
            <a:r>
              <a:rPr b="1" i="0" lang="fr-FR" sz="1600" u="none" cap="none" strike="noStrike">
                <a:solidFill>
                  <a:srgbClr val="C00000"/>
                </a:solidFill>
                <a:latin typeface="Calibri"/>
                <a:ea typeface="Calibri"/>
                <a:cs typeface="Calibri"/>
                <a:sym typeface="Calibri"/>
              </a:rPr>
              <a:t>|</a:t>
            </a:r>
            <a:r>
              <a:rPr b="0" i="0" lang="fr-FR" sz="1200" u="none" cap="none" strike="noStrike">
                <a:solidFill>
                  <a:srgbClr val="C00000"/>
                </a:solidFill>
                <a:latin typeface="Calibri"/>
                <a:ea typeface="Calibri"/>
                <a:cs typeface="Calibri"/>
                <a:sym typeface="Calibri"/>
              </a:rPr>
              <a:t> </a:t>
            </a:r>
            <a:r>
              <a:rPr b="1" lang="fr-FR" sz="1200">
                <a:solidFill>
                  <a:schemeClr val="dk1"/>
                </a:solidFill>
                <a:latin typeface="Calibri"/>
                <a:ea typeface="Calibri"/>
                <a:cs typeface="Calibri"/>
                <a:sym typeface="Calibri"/>
              </a:rPr>
              <a:t>Communication</a:t>
            </a:r>
            <a:endParaRPr b="0" i="0" sz="1200" u="none" cap="none" strike="noStrike">
              <a:solidFill>
                <a:srgbClr val="000000"/>
              </a:solidFill>
              <a:latin typeface="Arial"/>
              <a:ea typeface="Arial"/>
              <a:cs typeface="Arial"/>
              <a:sym typeface="Arial"/>
            </a:endParaRPr>
          </a:p>
          <a:p>
            <a:pPr indent="0" lvl="0" marL="152400" marR="0" rtl="0" algn="l">
              <a:lnSpc>
                <a:spcPct val="90000"/>
              </a:lnSpc>
              <a:spcBef>
                <a:spcPts val="0"/>
              </a:spcBef>
              <a:spcAft>
                <a:spcPts val="0"/>
              </a:spcAft>
              <a:buClr>
                <a:srgbClr val="000000"/>
              </a:buClr>
              <a:buSzPts val="1000"/>
              <a:buFont typeface="Arial"/>
              <a:buNone/>
            </a:pPr>
            <a:r>
              <a:rPr i="1" lang="fr-FR" sz="1000">
                <a:solidFill>
                  <a:srgbClr val="6B6761"/>
                </a:solidFill>
                <a:latin typeface="Calibri"/>
                <a:ea typeface="Calibri"/>
                <a:cs typeface="Calibri"/>
                <a:sym typeface="Calibri"/>
              </a:rPr>
              <a:t>moyens de communication entre les clients et le service client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1</a:t>
            </a:r>
            <a:endParaRPr/>
          </a:p>
        </p:txBody>
      </p:sp>
      <p:sp>
        <p:nvSpPr>
          <p:cNvPr id="74" name="Google Shape;74;p14"/>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Clr>
                <a:srgbClr val="000000"/>
              </a:buClr>
              <a:buSzPts val="3800"/>
              <a:buFont typeface="Arial"/>
              <a:buNone/>
            </a:pPr>
            <a:r>
              <a:rPr lang="fr-FR"/>
              <a:t>Présentation générale du projet et des données</a:t>
            </a:r>
            <a:endParaRPr/>
          </a:p>
        </p:txBody>
      </p:sp>
      <p:sp>
        <p:nvSpPr>
          <p:cNvPr id="75" name="Google Shape;75;p14"/>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Problématique et contexte</a:t>
            </a:r>
            <a:endParaRPr sz="1800"/>
          </a:p>
          <a:p>
            <a:pPr indent="-304800" lvl="0" marL="393700" rtl="0" algn="l">
              <a:lnSpc>
                <a:spcPct val="90000"/>
              </a:lnSpc>
              <a:spcBef>
                <a:spcPts val="200"/>
              </a:spcBef>
              <a:spcAft>
                <a:spcPts val="0"/>
              </a:spcAft>
              <a:buSzPts val="1800"/>
              <a:buChar char="▪"/>
            </a:pPr>
            <a:r>
              <a:rPr lang="fr-FR" sz="1800"/>
              <a:t>Structure générale des fichiers</a:t>
            </a:r>
            <a:endParaRPr sz="1800"/>
          </a:p>
          <a:p>
            <a:pPr indent="-304800" lvl="0" marL="393700" rtl="0" algn="l">
              <a:lnSpc>
                <a:spcPct val="90000"/>
              </a:lnSpc>
              <a:spcBef>
                <a:spcPts val="0"/>
              </a:spcBef>
              <a:spcAft>
                <a:spcPts val="0"/>
              </a:spcAft>
              <a:buSzPts val="1800"/>
              <a:buChar char="▪"/>
            </a:pPr>
            <a:r>
              <a:rPr lang="fr-FR" sz="1800"/>
              <a:t>Présentation des variables et analyse exploratoire</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3</a:t>
            </a:r>
            <a:endParaRPr/>
          </a:p>
        </p:txBody>
      </p:sp>
      <p:sp>
        <p:nvSpPr>
          <p:cNvPr id="335" name="Google Shape;335;p41"/>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Modèles de machine learning/</a:t>
            </a:r>
            <a:endParaRPr/>
          </a:p>
          <a:p>
            <a:pPr indent="0" lvl="0" marL="0" rtl="0" algn="l">
              <a:spcBef>
                <a:spcPts val="200"/>
              </a:spcBef>
              <a:spcAft>
                <a:spcPts val="0"/>
              </a:spcAft>
              <a:buClr>
                <a:srgbClr val="000000"/>
              </a:buClr>
              <a:buSzPts val="3800"/>
              <a:buFont typeface="Arial"/>
              <a:buNone/>
            </a:pPr>
            <a:r>
              <a:rPr lang="fr-FR"/>
              <a:t>Apprentissage non-supervisé</a:t>
            </a:r>
            <a:endParaRPr/>
          </a:p>
          <a:p>
            <a:pPr indent="0" lvl="0" marL="0" rtl="0" algn="l">
              <a:spcBef>
                <a:spcPts val="200"/>
              </a:spcBef>
              <a:spcAft>
                <a:spcPts val="0"/>
              </a:spcAft>
              <a:buClr>
                <a:srgbClr val="000000"/>
              </a:buClr>
              <a:buSzPts val="3800"/>
              <a:buFont typeface="Arial"/>
              <a:buNone/>
            </a:pPr>
            <a:r>
              <a:rPr lang="fr-FR"/>
              <a:t>Apprentissage supervisé</a:t>
            </a:r>
            <a:endParaRPr/>
          </a:p>
        </p:txBody>
      </p:sp>
      <p:sp>
        <p:nvSpPr>
          <p:cNvPr id="336" name="Google Shape;336;p41"/>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Présentation des approches</a:t>
            </a:r>
            <a:endParaRPr sz="1800"/>
          </a:p>
          <a:p>
            <a:pPr indent="-304800" lvl="0" marL="393700" rtl="0" algn="l">
              <a:lnSpc>
                <a:spcPct val="90000"/>
              </a:lnSpc>
              <a:spcBef>
                <a:spcPts val="200"/>
              </a:spcBef>
              <a:spcAft>
                <a:spcPts val="0"/>
              </a:spcAft>
              <a:buSzPts val="1800"/>
              <a:buChar char="▪"/>
            </a:pPr>
            <a:r>
              <a:rPr lang="fr-FR" sz="1800"/>
              <a:t>Topic modeling et segmentation</a:t>
            </a:r>
            <a:endParaRPr sz="1800"/>
          </a:p>
          <a:p>
            <a:pPr indent="-304800" lvl="0" marL="393700" rtl="0" algn="l">
              <a:lnSpc>
                <a:spcPct val="90000"/>
              </a:lnSpc>
              <a:spcBef>
                <a:spcPts val="200"/>
              </a:spcBef>
              <a:spcAft>
                <a:spcPts val="0"/>
              </a:spcAft>
              <a:buSzPts val="1800"/>
              <a:buChar char="▪"/>
            </a:pPr>
            <a:r>
              <a:rPr lang="fr-FR" sz="1800"/>
              <a:t>Analyse des sentiments</a:t>
            </a:r>
            <a:endParaRPr sz="1800"/>
          </a:p>
          <a:p>
            <a:pPr indent="-304800" lvl="0" marL="393700" rtl="0" algn="l">
              <a:lnSpc>
                <a:spcPct val="90000"/>
              </a:lnSpc>
              <a:spcBef>
                <a:spcPts val="200"/>
              </a:spcBef>
              <a:spcAft>
                <a:spcPts val="0"/>
              </a:spcAft>
              <a:buSzPts val="1800"/>
              <a:buChar char="▪"/>
            </a:pPr>
            <a:r>
              <a:rPr lang="fr-FR" sz="1800"/>
              <a:t>Prédiction de la note</a:t>
            </a:r>
            <a:endParaRPr sz="1800"/>
          </a:p>
          <a:p>
            <a:pPr indent="-304800" lvl="0" marL="393700" rtl="0" algn="l">
              <a:spcBef>
                <a:spcPts val="200"/>
              </a:spcBef>
              <a:spcAft>
                <a:spcPts val="0"/>
              </a:spcAft>
              <a:buSzPts val="1800"/>
              <a:buChar char="▪"/>
            </a:pPr>
            <a:r>
              <a:rPr lang="fr-FR" sz="1800"/>
              <a:t>Génération de review</a:t>
            </a:r>
            <a:endParaRPr sz="1800"/>
          </a:p>
          <a:p>
            <a:pPr indent="0" lvl="0" marL="0" rtl="0" algn="l">
              <a:lnSpc>
                <a:spcPct val="90000"/>
              </a:lnSpc>
              <a:spcBef>
                <a:spcPts val="200"/>
              </a:spcBef>
              <a:spcAft>
                <a:spcPts val="0"/>
              </a:spcAft>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2"/>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a:t>
            </a:r>
            <a:r>
              <a:rPr lang="fr-FR"/>
              <a:t>.1</a:t>
            </a:r>
            <a:endParaRPr/>
          </a:p>
        </p:txBody>
      </p:sp>
      <p:sp>
        <p:nvSpPr>
          <p:cNvPr id="342" name="Google Shape;342;p42"/>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Présentation des approches</a:t>
            </a:r>
            <a:endParaRPr>
              <a:solidFill>
                <a:schemeClr val="accent6"/>
              </a:solidFill>
            </a:endParaRPr>
          </a:p>
        </p:txBody>
      </p:sp>
      <p:sp>
        <p:nvSpPr>
          <p:cNvPr id="343" name="Google Shape;343;p42"/>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le projet et son contexte</a:t>
            </a:r>
            <a:endParaRPr/>
          </a:p>
          <a:p>
            <a:pPr indent="-279400" lvl="0" marL="393700" rtl="0" algn="l">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344" name="Google Shape;344;p42"/>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Approches globales</a:t>
            </a:r>
            <a:endParaRPr/>
          </a:p>
        </p:txBody>
      </p:sp>
      <p:sp>
        <p:nvSpPr>
          <p:cNvPr id="351" name="Google Shape;351;p43"/>
          <p:cNvSpPr txBox="1"/>
          <p:nvPr>
            <p:ph idx="1" type="body"/>
          </p:nvPr>
        </p:nvSpPr>
        <p:spPr>
          <a:xfrm>
            <a:off x="417625" y="993325"/>
            <a:ext cx="8308800" cy="33000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Utilisation des approches non-supervisées et déterministes pour définir les topics </a:t>
            </a:r>
            <a:endParaRPr/>
          </a:p>
          <a:p>
            <a:pPr indent="-304800" lvl="1" marL="914400" rtl="0" algn="l">
              <a:spcBef>
                <a:spcPts val="0"/>
              </a:spcBef>
              <a:spcAft>
                <a:spcPts val="0"/>
              </a:spcAft>
              <a:buSzPts val="1200"/>
              <a:buChar char="–"/>
            </a:pPr>
            <a:r>
              <a:rPr lang="fr-FR"/>
              <a:t>LDA et BERTopic pour explorer les topics possibles</a:t>
            </a:r>
            <a:endParaRPr/>
          </a:p>
          <a:p>
            <a:pPr indent="-304800" lvl="1" marL="914400" rtl="0" algn="l">
              <a:spcBef>
                <a:spcPts val="0"/>
              </a:spcBef>
              <a:spcAft>
                <a:spcPts val="0"/>
              </a:spcAft>
              <a:buSzPts val="1200"/>
              <a:buChar char="–"/>
            </a:pPr>
            <a:r>
              <a:rPr lang="fr-FR"/>
              <a:t>Word2vec pour identifier des mots similaires</a:t>
            </a:r>
            <a:endParaRPr/>
          </a:p>
          <a:p>
            <a:pPr indent="-304800" lvl="1" marL="914400" rtl="0" algn="l">
              <a:spcBef>
                <a:spcPts val="0"/>
              </a:spcBef>
              <a:spcAft>
                <a:spcPts val="0"/>
              </a:spcAft>
              <a:buSzPts val="1200"/>
              <a:buChar char="–"/>
            </a:pPr>
            <a:r>
              <a:rPr lang="fr-FR"/>
              <a:t>Définition des thématiques et des mots associés. </a:t>
            </a:r>
            <a:endParaRPr/>
          </a:p>
          <a:p>
            <a:pPr indent="-304800" lvl="1" marL="914400" rtl="0" algn="l">
              <a:spcBef>
                <a:spcPts val="0"/>
              </a:spcBef>
              <a:spcAft>
                <a:spcPts val="0"/>
              </a:spcAft>
              <a:buSzPts val="1200"/>
              <a:buChar char="–"/>
            </a:pPr>
            <a:r>
              <a:rPr lang="fr-FR"/>
              <a:t>P</a:t>
            </a:r>
            <a:r>
              <a:rPr lang="fr-FR"/>
              <a:t>our chaque thématique, calcul de</a:t>
            </a:r>
            <a:r>
              <a:rPr lang="fr-FR"/>
              <a:t> la note moyenne. </a:t>
            </a:r>
            <a:endParaRPr/>
          </a:p>
          <a:p>
            <a:pPr indent="-317500" lvl="0" marL="457200" rtl="0" algn="l">
              <a:spcBef>
                <a:spcPts val="0"/>
              </a:spcBef>
              <a:spcAft>
                <a:spcPts val="0"/>
              </a:spcAft>
              <a:buSzPts val="1400"/>
              <a:buChar char="▪"/>
            </a:pPr>
            <a:r>
              <a:rPr lang="fr-FR"/>
              <a:t>Analyse de sentiments</a:t>
            </a:r>
            <a:endParaRPr/>
          </a:p>
          <a:p>
            <a:pPr indent="-304800" lvl="1" marL="914400" rtl="0" algn="l">
              <a:spcBef>
                <a:spcPts val="0"/>
              </a:spcBef>
              <a:spcAft>
                <a:spcPts val="0"/>
              </a:spcAft>
              <a:buSzPts val="1200"/>
              <a:buChar char="–"/>
            </a:pPr>
            <a:r>
              <a:rPr lang="fr-FR"/>
              <a:t>Indépendamment des notes, utilisation de packages pour détecter les différents sentiments présents dans les commentaires.</a:t>
            </a:r>
            <a:endParaRPr/>
          </a:p>
          <a:p>
            <a:pPr indent="-317500" lvl="0" marL="457200" rtl="0" algn="l">
              <a:spcBef>
                <a:spcPts val="0"/>
              </a:spcBef>
              <a:spcAft>
                <a:spcPts val="0"/>
              </a:spcAft>
              <a:buSzPts val="1400"/>
              <a:buChar char="▪"/>
            </a:pPr>
            <a:r>
              <a:rPr lang="fr-FR"/>
              <a:t>Approches supervisées</a:t>
            </a:r>
            <a:endParaRPr/>
          </a:p>
          <a:p>
            <a:pPr indent="-304800" lvl="1" marL="914400" rtl="0" algn="l">
              <a:spcBef>
                <a:spcPts val="0"/>
              </a:spcBef>
              <a:spcAft>
                <a:spcPts val="0"/>
              </a:spcAft>
              <a:buSzPts val="1200"/>
              <a:buChar char="–"/>
            </a:pPr>
            <a:r>
              <a:rPr lang="fr-FR"/>
              <a:t>Prédiction de la note en fonction de la mesure de sentiments et features ajoutées</a:t>
            </a:r>
            <a:endParaRPr/>
          </a:p>
          <a:p>
            <a:pPr indent="-317500" lvl="0" marL="457200" rtl="0" algn="l">
              <a:spcBef>
                <a:spcPts val="0"/>
              </a:spcBef>
              <a:spcAft>
                <a:spcPts val="0"/>
              </a:spcAft>
              <a:buSzPts val="1400"/>
              <a:buChar char="▪"/>
            </a:pPr>
            <a:r>
              <a:rPr lang="fr-FR"/>
              <a:t>Génération de review</a:t>
            </a:r>
            <a:endParaRPr/>
          </a:p>
          <a:p>
            <a:pPr indent="-304800" lvl="1" marL="914400" rtl="0" algn="l">
              <a:spcBef>
                <a:spcPts val="0"/>
              </a:spcBef>
              <a:spcAft>
                <a:spcPts val="0"/>
              </a:spcAft>
              <a:buSzPts val="1200"/>
              <a:buChar char="–"/>
            </a:pPr>
            <a:r>
              <a:rPr lang="fr-FR"/>
              <a:t>Test de modèles pour générer des reviews avec et sans </a:t>
            </a:r>
            <a:r>
              <a:rPr lang="fr-FR"/>
              <a:t>entraînement</a:t>
            </a:r>
            <a:r>
              <a:rPr lang="fr-FR"/>
              <a:t> sur nos données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a:t>
            </a:r>
            <a:r>
              <a:rPr lang="fr-FR"/>
              <a:t>.2</a:t>
            </a:r>
            <a:endParaRPr/>
          </a:p>
        </p:txBody>
      </p:sp>
      <p:sp>
        <p:nvSpPr>
          <p:cNvPr id="357" name="Google Shape;357;p44"/>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Topic modeling et segmentation</a:t>
            </a:r>
            <a:endParaRPr>
              <a:solidFill>
                <a:schemeClr val="accent6"/>
              </a:solidFill>
            </a:endParaRPr>
          </a:p>
        </p:txBody>
      </p:sp>
      <p:sp>
        <p:nvSpPr>
          <p:cNvPr id="358" name="Google Shape;358;p44"/>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Identifier les topics et les mots-clés associés</a:t>
            </a:r>
            <a:endParaRPr sz="1600"/>
          </a:p>
          <a:p>
            <a:pPr indent="-292100" lvl="0" marL="393700" rtl="0" algn="l">
              <a:lnSpc>
                <a:spcPct val="90000"/>
              </a:lnSpc>
              <a:spcBef>
                <a:spcPts val="200"/>
              </a:spcBef>
              <a:spcAft>
                <a:spcPts val="0"/>
              </a:spcAft>
              <a:buSzPts val="1600"/>
              <a:buChar char="▪"/>
            </a:pPr>
            <a:r>
              <a:rPr lang="fr-FR" sz="1600"/>
              <a:t>Segmentation des commentaires</a:t>
            </a:r>
            <a:endParaRPr sz="1600"/>
          </a:p>
          <a:p>
            <a:pPr indent="-292100" lvl="0" marL="393700" rtl="0" algn="l">
              <a:lnSpc>
                <a:spcPct val="90000"/>
              </a:lnSpc>
              <a:spcBef>
                <a:spcPts val="200"/>
              </a:spcBef>
              <a:spcAft>
                <a:spcPts val="0"/>
              </a:spcAft>
              <a:buSzPts val="1600"/>
              <a:buChar char="▪"/>
            </a:pPr>
            <a:r>
              <a:rPr lang="fr-FR" sz="1600"/>
              <a:t>Utiliser les embeddings pour établir une liste finale de thèmes avec les mots-clés associés</a:t>
            </a:r>
            <a:endParaRPr sz="1600"/>
          </a:p>
        </p:txBody>
      </p:sp>
      <p:sp>
        <p:nvSpPr>
          <p:cNvPr id="359" name="Google Shape;359;p44"/>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LDA - </a:t>
            </a:r>
            <a:r>
              <a:rPr lang="fr-FR"/>
              <a:t>Exploration des </a:t>
            </a:r>
            <a:r>
              <a:rPr lang="fr-FR"/>
              <a:t>thématiques</a:t>
            </a:r>
            <a:endParaRPr/>
          </a:p>
        </p:txBody>
      </p:sp>
      <p:sp>
        <p:nvSpPr>
          <p:cNvPr id="366" name="Google Shape;366;p45"/>
          <p:cNvSpPr txBox="1"/>
          <p:nvPr>
            <p:ph idx="1" type="body"/>
          </p:nvPr>
        </p:nvSpPr>
        <p:spPr>
          <a:xfrm>
            <a:off x="240275" y="818125"/>
            <a:ext cx="8308800" cy="33138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Objectif</a:t>
            </a:r>
            <a:endParaRPr/>
          </a:p>
          <a:p>
            <a:pPr indent="-304800" lvl="1" marL="914400" rtl="0" algn="l">
              <a:spcBef>
                <a:spcPts val="0"/>
              </a:spcBef>
              <a:spcAft>
                <a:spcPts val="0"/>
              </a:spcAft>
              <a:buSzPts val="1200"/>
              <a:buChar char="–"/>
            </a:pPr>
            <a:r>
              <a:rPr lang="fr-FR"/>
              <a:t>Essayer de détecter automatiquement des thématiques ou des ensembles de mots à partir d’un modèle de LDA</a:t>
            </a:r>
            <a:endParaRPr/>
          </a:p>
          <a:p>
            <a:pPr indent="0" lvl="0" marL="0" rtl="0" algn="l">
              <a:spcBef>
                <a:spcPts val="1000"/>
              </a:spcBef>
              <a:spcAft>
                <a:spcPts val="0"/>
              </a:spcAft>
              <a:buNone/>
            </a:pPr>
            <a:r>
              <a:t/>
            </a:r>
            <a:endParaRPr/>
          </a:p>
        </p:txBody>
      </p:sp>
      <p:pic>
        <p:nvPicPr>
          <p:cNvPr id="367" name="Google Shape;367;p45"/>
          <p:cNvPicPr preferRelativeResize="0"/>
          <p:nvPr/>
        </p:nvPicPr>
        <p:blipFill>
          <a:blip r:embed="rId3">
            <a:alphaModFix/>
          </a:blip>
          <a:stretch>
            <a:fillRect/>
          </a:stretch>
        </p:blipFill>
        <p:spPr>
          <a:xfrm>
            <a:off x="240275" y="1314100"/>
            <a:ext cx="6167351" cy="3627850"/>
          </a:xfrm>
          <a:prstGeom prst="rect">
            <a:avLst/>
          </a:prstGeom>
          <a:noFill/>
          <a:ln>
            <a:noFill/>
          </a:ln>
        </p:spPr>
      </p:pic>
      <p:sp>
        <p:nvSpPr>
          <p:cNvPr id="368" name="Google Shape;368;p45"/>
          <p:cNvSpPr txBox="1"/>
          <p:nvPr/>
        </p:nvSpPr>
        <p:spPr>
          <a:xfrm>
            <a:off x="6336675" y="1983225"/>
            <a:ext cx="25218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a:latin typeface="Calibri"/>
                <a:ea typeface="Calibri"/>
                <a:cs typeface="Calibri"/>
                <a:sym typeface="Calibri"/>
              </a:rPr>
              <a:t>Topic 1 : </a:t>
            </a:r>
            <a:endParaRPr>
              <a:latin typeface="Calibri"/>
              <a:ea typeface="Calibri"/>
              <a:cs typeface="Calibri"/>
              <a:sym typeface="Calibri"/>
            </a:endParaRPr>
          </a:p>
          <a:p>
            <a:pPr indent="0" lvl="0" marL="0" rtl="0" algn="ctr">
              <a:spcBef>
                <a:spcPts val="0"/>
              </a:spcBef>
              <a:spcAft>
                <a:spcPts val="0"/>
              </a:spcAft>
              <a:buNone/>
            </a:pPr>
            <a:r>
              <a:rPr lang="fr-FR">
                <a:latin typeface="Calibri"/>
                <a:ea typeface="Calibri"/>
                <a:cs typeface="Calibri"/>
                <a:sym typeface="Calibri"/>
              </a:rPr>
              <a:t>Cela semble parler des moyens de contact entre les clients et les assureurs.</a:t>
            </a:r>
            <a:endParaRPr>
              <a:latin typeface="Calibri"/>
              <a:ea typeface="Calibri"/>
              <a:cs typeface="Calibri"/>
              <a:sym typeface="Calibri"/>
            </a:endParaRPr>
          </a:p>
          <a:p>
            <a:pPr indent="0" lvl="0" marL="0" rtl="0" algn="ctr">
              <a:spcBef>
                <a:spcPts val="0"/>
              </a:spcBef>
              <a:spcAft>
                <a:spcPts val="0"/>
              </a:spcAft>
              <a:buNone/>
            </a:pPr>
            <a:r>
              <a:t/>
            </a:r>
            <a:endParaRPr i="1">
              <a:latin typeface="Calibri"/>
              <a:ea typeface="Calibri"/>
              <a:cs typeface="Calibri"/>
              <a:sym typeface="Calibri"/>
            </a:endParaRPr>
          </a:p>
          <a:p>
            <a:pPr indent="0" lvl="0" marL="0" rtl="0" algn="ctr">
              <a:spcBef>
                <a:spcPts val="0"/>
              </a:spcBef>
              <a:spcAft>
                <a:spcPts val="0"/>
              </a:spcAft>
              <a:buNone/>
            </a:pPr>
            <a:r>
              <a:rPr i="1" lang="fr-FR">
                <a:latin typeface="Calibri"/>
                <a:ea typeface="Calibri"/>
                <a:cs typeface="Calibri"/>
                <a:sym typeface="Calibri"/>
              </a:rPr>
              <a:t>send,tell,receive,document,phone,answer,letter…</a:t>
            </a:r>
            <a:endParaRPr i="1">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LDA - Exploration des thématiques</a:t>
            </a:r>
            <a:endParaRPr/>
          </a:p>
        </p:txBody>
      </p:sp>
      <p:sp>
        <p:nvSpPr>
          <p:cNvPr id="375" name="Google Shape;375;p46"/>
          <p:cNvSpPr txBox="1"/>
          <p:nvPr>
            <p:ph idx="1" type="body"/>
          </p:nvPr>
        </p:nvSpPr>
        <p:spPr>
          <a:xfrm>
            <a:off x="240275" y="818125"/>
            <a:ext cx="8308800" cy="33138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Objectif</a:t>
            </a:r>
            <a:endParaRPr/>
          </a:p>
          <a:p>
            <a:pPr indent="-304800" lvl="1" marL="914400" rtl="0" algn="l">
              <a:spcBef>
                <a:spcPts val="0"/>
              </a:spcBef>
              <a:spcAft>
                <a:spcPts val="0"/>
              </a:spcAft>
              <a:buSzPts val="1200"/>
              <a:buChar char="–"/>
            </a:pPr>
            <a:r>
              <a:rPr lang="fr-FR"/>
              <a:t>Essayer de détecter automatiquement des thématiques ou des ensembles de mots à partir d’un modèle de LDA</a:t>
            </a:r>
            <a:endParaRPr/>
          </a:p>
          <a:p>
            <a:pPr indent="0" lvl="0" marL="0" rtl="0" algn="l">
              <a:spcBef>
                <a:spcPts val="1000"/>
              </a:spcBef>
              <a:spcAft>
                <a:spcPts val="0"/>
              </a:spcAft>
              <a:buNone/>
            </a:pPr>
            <a:r>
              <a:t/>
            </a:r>
            <a:endParaRPr/>
          </a:p>
        </p:txBody>
      </p:sp>
      <p:sp>
        <p:nvSpPr>
          <p:cNvPr id="376" name="Google Shape;376;p46"/>
          <p:cNvSpPr txBox="1"/>
          <p:nvPr/>
        </p:nvSpPr>
        <p:spPr>
          <a:xfrm>
            <a:off x="6336675" y="1983225"/>
            <a:ext cx="25218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a:latin typeface="Calibri"/>
                <a:ea typeface="Calibri"/>
                <a:cs typeface="Calibri"/>
                <a:sym typeface="Calibri"/>
              </a:rPr>
              <a:t>Topic 2 : </a:t>
            </a:r>
            <a:endParaRPr>
              <a:latin typeface="Calibri"/>
              <a:ea typeface="Calibri"/>
              <a:cs typeface="Calibri"/>
              <a:sym typeface="Calibri"/>
            </a:endParaRPr>
          </a:p>
          <a:p>
            <a:pPr indent="0" lvl="0" marL="0" rtl="0" algn="ctr">
              <a:spcBef>
                <a:spcPts val="0"/>
              </a:spcBef>
              <a:spcAft>
                <a:spcPts val="0"/>
              </a:spcAft>
              <a:buNone/>
            </a:pPr>
            <a:r>
              <a:rPr lang="fr-FR">
                <a:latin typeface="Calibri"/>
                <a:ea typeface="Calibri"/>
                <a:cs typeface="Calibri"/>
                <a:sym typeface="Calibri"/>
              </a:rPr>
              <a:t>Satisfaction et avis.</a:t>
            </a:r>
            <a:endParaRPr>
              <a:latin typeface="Calibri"/>
              <a:ea typeface="Calibri"/>
              <a:cs typeface="Calibri"/>
              <a:sym typeface="Calibri"/>
            </a:endParaRPr>
          </a:p>
          <a:p>
            <a:pPr indent="0" lvl="0" marL="0" rtl="0" algn="ctr">
              <a:spcBef>
                <a:spcPts val="0"/>
              </a:spcBef>
              <a:spcAft>
                <a:spcPts val="0"/>
              </a:spcAft>
              <a:buNone/>
            </a:pPr>
            <a:r>
              <a:t/>
            </a:r>
            <a:endParaRPr i="1">
              <a:latin typeface="Calibri"/>
              <a:ea typeface="Calibri"/>
              <a:cs typeface="Calibri"/>
              <a:sym typeface="Calibri"/>
            </a:endParaRPr>
          </a:p>
          <a:p>
            <a:pPr indent="0" lvl="0" marL="0" rtl="0" algn="ctr">
              <a:spcBef>
                <a:spcPts val="0"/>
              </a:spcBef>
              <a:spcAft>
                <a:spcPts val="0"/>
              </a:spcAft>
              <a:buNone/>
            </a:pPr>
            <a:r>
              <a:rPr i="1" lang="fr-FR">
                <a:latin typeface="Calibri"/>
                <a:ea typeface="Calibri"/>
                <a:cs typeface="Calibri"/>
                <a:sym typeface="Calibri"/>
              </a:rPr>
              <a:t>satisfied,recommend,good,fast,simple,speed,efficient,attractiveprofessional…</a:t>
            </a:r>
            <a:endParaRPr i="1">
              <a:latin typeface="Calibri"/>
              <a:ea typeface="Calibri"/>
              <a:cs typeface="Calibri"/>
              <a:sym typeface="Calibri"/>
            </a:endParaRPr>
          </a:p>
        </p:txBody>
      </p:sp>
      <p:pic>
        <p:nvPicPr>
          <p:cNvPr id="377" name="Google Shape;377;p46"/>
          <p:cNvPicPr preferRelativeResize="0"/>
          <p:nvPr/>
        </p:nvPicPr>
        <p:blipFill>
          <a:blip r:embed="rId3">
            <a:alphaModFix/>
          </a:blip>
          <a:stretch>
            <a:fillRect/>
          </a:stretch>
        </p:blipFill>
        <p:spPr>
          <a:xfrm>
            <a:off x="72550" y="1279850"/>
            <a:ext cx="6328599" cy="3738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7"/>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BERTopic</a:t>
            </a:r>
            <a:r>
              <a:rPr lang="fr-FR"/>
              <a:t>- Exploration des thématiques</a:t>
            </a:r>
            <a:endParaRPr/>
          </a:p>
        </p:txBody>
      </p:sp>
      <p:sp>
        <p:nvSpPr>
          <p:cNvPr id="384" name="Google Shape;384;p47"/>
          <p:cNvSpPr txBox="1"/>
          <p:nvPr>
            <p:ph idx="1" type="body"/>
          </p:nvPr>
        </p:nvSpPr>
        <p:spPr>
          <a:xfrm>
            <a:off x="240275" y="818125"/>
            <a:ext cx="8308800" cy="33138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Objectif</a:t>
            </a:r>
            <a:endParaRPr/>
          </a:p>
          <a:p>
            <a:pPr indent="-304800" lvl="1" marL="914400" rtl="0" algn="l">
              <a:spcBef>
                <a:spcPts val="0"/>
              </a:spcBef>
              <a:spcAft>
                <a:spcPts val="0"/>
              </a:spcAft>
              <a:buSzPts val="1200"/>
              <a:buChar char="–"/>
            </a:pPr>
            <a:r>
              <a:rPr lang="fr-FR"/>
              <a:t>Essayer de détecter automatiquement des thématiques ou des ensembles de mots à partir d’un </a:t>
            </a:r>
            <a:r>
              <a:rPr lang="fr-FR"/>
              <a:t>BERT embeddings et un  c-TF-IDF (modèle : all-mpnet-base-v2 )</a:t>
            </a:r>
            <a:endParaRPr/>
          </a:p>
          <a:p>
            <a:pPr indent="0" lvl="0" marL="0" rtl="0" algn="l">
              <a:spcBef>
                <a:spcPts val="1000"/>
              </a:spcBef>
              <a:spcAft>
                <a:spcPts val="0"/>
              </a:spcAft>
              <a:buNone/>
            </a:pPr>
            <a:r>
              <a:t/>
            </a:r>
            <a:endParaRPr/>
          </a:p>
        </p:txBody>
      </p:sp>
      <p:sp>
        <p:nvSpPr>
          <p:cNvPr id="385" name="Google Shape;385;p47"/>
          <p:cNvSpPr txBox="1"/>
          <p:nvPr/>
        </p:nvSpPr>
        <p:spPr>
          <a:xfrm>
            <a:off x="4498550" y="1722375"/>
            <a:ext cx="456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a:latin typeface="Calibri"/>
                <a:ea typeface="Calibri"/>
                <a:cs typeface="Calibri"/>
                <a:sym typeface="Calibri"/>
              </a:rPr>
              <a:t>6 clusters de topics ont été trouvés avec cet algorithme. Cependant leur interprétation est difficile.</a:t>
            </a:r>
            <a:endParaRPr>
              <a:latin typeface="Calibri"/>
              <a:ea typeface="Calibri"/>
              <a:cs typeface="Calibri"/>
              <a:sym typeface="Calibri"/>
            </a:endParaRPr>
          </a:p>
        </p:txBody>
      </p:sp>
      <p:pic>
        <p:nvPicPr>
          <p:cNvPr id="386" name="Google Shape;386;p47"/>
          <p:cNvPicPr preferRelativeResize="0"/>
          <p:nvPr/>
        </p:nvPicPr>
        <p:blipFill>
          <a:blip r:embed="rId3">
            <a:alphaModFix/>
          </a:blip>
          <a:stretch>
            <a:fillRect/>
          </a:stretch>
        </p:blipFill>
        <p:spPr>
          <a:xfrm>
            <a:off x="992500" y="1459200"/>
            <a:ext cx="3401250" cy="3401250"/>
          </a:xfrm>
          <a:prstGeom prst="rect">
            <a:avLst/>
          </a:prstGeom>
          <a:noFill/>
          <a:ln>
            <a:noFill/>
          </a:ln>
        </p:spPr>
      </p:pic>
      <p:pic>
        <p:nvPicPr>
          <p:cNvPr id="387" name="Google Shape;387;p47"/>
          <p:cNvPicPr preferRelativeResize="0"/>
          <p:nvPr/>
        </p:nvPicPr>
        <p:blipFill>
          <a:blip r:embed="rId4">
            <a:alphaModFix/>
          </a:blip>
          <a:stretch>
            <a:fillRect/>
          </a:stretch>
        </p:blipFill>
        <p:spPr>
          <a:xfrm>
            <a:off x="7437500" y="3279072"/>
            <a:ext cx="1479575" cy="1150028"/>
          </a:xfrm>
          <a:prstGeom prst="rect">
            <a:avLst/>
          </a:prstGeom>
          <a:noFill/>
          <a:ln>
            <a:noFill/>
          </a:ln>
        </p:spPr>
      </p:pic>
      <p:pic>
        <p:nvPicPr>
          <p:cNvPr id="388" name="Google Shape;388;p47"/>
          <p:cNvPicPr preferRelativeResize="0"/>
          <p:nvPr/>
        </p:nvPicPr>
        <p:blipFill>
          <a:blip r:embed="rId5">
            <a:alphaModFix/>
          </a:blip>
          <a:stretch>
            <a:fillRect/>
          </a:stretch>
        </p:blipFill>
        <p:spPr>
          <a:xfrm>
            <a:off x="6122590" y="3250622"/>
            <a:ext cx="1314907" cy="1257425"/>
          </a:xfrm>
          <a:prstGeom prst="rect">
            <a:avLst/>
          </a:prstGeom>
          <a:noFill/>
          <a:ln>
            <a:noFill/>
          </a:ln>
        </p:spPr>
      </p:pic>
      <p:pic>
        <p:nvPicPr>
          <p:cNvPr id="389" name="Google Shape;389;p47"/>
          <p:cNvPicPr preferRelativeResize="0"/>
          <p:nvPr/>
        </p:nvPicPr>
        <p:blipFill>
          <a:blip r:embed="rId6">
            <a:alphaModFix/>
          </a:blip>
          <a:stretch>
            <a:fillRect/>
          </a:stretch>
        </p:blipFill>
        <p:spPr>
          <a:xfrm>
            <a:off x="4708000" y="3250622"/>
            <a:ext cx="1414600" cy="1257425"/>
          </a:xfrm>
          <a:prstGeom prst="rect">
            <a:avLst/>
          </a:prstGeom>
          <a:noFill/>
          <a:ln>
            <a:noFill/>
          </a:ln>
        </p:spPr>
      </p:pic>
      <p:sp>
        <p:nvSpPr>
          <p:cNvPr id="390" name="Google Shape;390;p47"/>
          <p:cNvSpPr/>
          <p:nvPr/>
        </p:nvSpPr>
        <p:spPr>
          <a:xfrm>
            <a:off x="4498559" y="2714727"/>
            <a:ext cx="1063500" cy="4992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thème de la vue</a:t>
            </a:r>
            <a:endParaRPr sz="1200"/>
          </a:p>
        </p:txBody>
      </p:sp>
      <p:sp>
        <p:nvSpPr>
          <p:cNvPr id="391" name="Google Shape;391;p47"/>
          <p:cNvSpPr/>
          <p:nvPr/>
        </p:nvSpPr>
        <p:spPr>
          <a:xfrm>
            <a:off x="6011834" y="2714727"/>
            <a:ext cx="1063500" cy="4992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thème des véhicule et accidents</a:t>
            </a:r>
            <a:endParaRPr sz="1200"/>
          </a:p>
        </p:txBody>
      </p:sp>
      <p:sp>
        <p:nvSpPr>
          <p:cNvPr id="392" name="Google Shape;392;p47"/>
          <p:cNvSpPr/>
          <p:nvPr/>
        </p:nvSpPr>
        <p:spPr>
          <a:xfrm>
            <a:off x="7525109" y="2714727"/>
            <a:ext cx="1063500" cy="4992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thème des animaux</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des thématiques</a:t>
            </a:r>
            <a:endParaRPr/>
          </a:p>
        </p:txBody>
      </p:sp>
      <p:sp>
        <p:nvSpPr>
          <p:cNvPr id="399" name="Google Shape;399;p48"/>
          <p:cNvSpPr txBox="1"/>
          <p:nvPr>
            <p:ph idx="1" type="body"/>
          </p:nvPr>
        </p:nvSpPr>
        <p:spPr>
          <a:xfrm>
            <a:off x="240275" y="818125"/>
            <a:ext cx="8308800" cy="33138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Grâce à la LDA, BERTopic et une interprétation globale, voici les thèmes retenus</a:t>
            </a:r>
            <a:endParaRPr/>
          </a:p>
          <a:p>
            <a:pPr indent="0" lvl="0" marL="0" rtl="0" algn="l">
              <a:spcBef>
                <a:spcPts val="1000"/>
              </a:spcBef>
              <a:spcAft>
                <a:spcPts val="0"/>
              </a:spcAft>
              <a:buNone/>
            </a:pPr>
            <a:r>
              <a:t/>
            </a:r>
            <a:endParaRPr/>
          </a:p>
        </p:txBody>
      </p:sp>
      <p:sp>
        <p:nvSpPr>
          <p:cNvPr id="400" name="Google Shape;400;p48"/>
          <p:cNvSpPr txBox="1"/>
          <p:nvPr>
            <p:ph idx="1" type="body"/>
          </p:nvPr>
        </p:nvSpPr>
        <p:spPr>
          <a:xfrm>
            <a:off x="748150" y="1818700"/>
            <a:ext cx="7911900" cy="2474700"/>
          </a:xfrm>
          <a:prstGeom prst="rect">
            <a:avLst/>
          </a:prstGeom>
        </p:spPr>
        <p:txBody>
          <a:bodyPr anchorCtr="0" anchor="t" bIns="38475" lIns="62300" spcFirstLastPara="1" rIns="31150" wrap="square" tIns="38475">
            <a:noAutofit/>
          </a:bodyPr>
          <a:lstStyle/>
          <a:p>
            <a:pPr indent="-304800" lvl="0" marL="457200" rtl="0" algn="l">
              <a:spcBef>
                <a:spcPts val="1000"/>
              </a:spcBef>
              <a:spcAft>
                <a:spcPts val="0"/>
              </a:spcAft>
              <a:buSzPts val="1200"/>
              <a:buChar char="-"/>
            </a:pPr>
            <a:r>
              <a:rPr lang="fr-FR" sz="1200">
                <a:solidFill>
                  <a:srgbClr val="980000"/>
                </a:solidFill>
              </a:rPr>
              <a:t>soins en s</a:t>
            </a:r>
            <a:r>
              <a:rPr lang="fr-FR" sz="1200">
                <a:solidFill>
                  <a:srgbClr val="980000"/>
                </a:solidFill>
              </a:rPr>
              <a:t>anté</a:t>
            </a:r>
            <a:r>
              <a:rPr lang="fr-FR" sz="1200"/>
              <a:t> </a:t>
            </a:r>
            <a:r>
              <a:rPr b="0" lang="fr-FR" sz="1200"/>
              <a:t>: </a:t>
            </a:r>
            <a:r>
              <a:rPr b="0" lang="fr-FR" sz="1200"/>
              <a:t>'care', 'dental', 'optical', 'glasses','doctor','sick','medical'</a:t>
            </a:r>
            <a:r>
              <a:rPr b="0" lang="fr-FR" sz="1200"/>
              <a:t>…</a:t>
            </a:r>
            <a:endParaRPr b="0" sz="1200"/>
          </a:p>
          <a:p>
            <a:pPr indent="-304800" lvl="0" marL="457200" rtl="0" algn="l">
              <a:spcBef>
                <a:spcPts val="0"/>
              </a:spcBef>
              <a:spcAft>
                <a:spcPts val="0"/>
              </a:spcAft>
              <a:buSzPts val="1200"/>
              <a:buChar char="-"/>
            </a:pPr>
            <a:r>
              <a:rPr lang="fr-FR" sz="1200">
                <a:solidFill>
                  <a:srgbClr val="980000"/>
                </a:solidFill>
              </a:rPr>
              <a:t>soins des animaux</a:t>
            </a:r>
            <a:r>
              <a:rPr lang="fr-FR" sz="1200"/>
              <a:t> </a:t>
            </a:r>
            <a:r>
              <a:rPr b="0" lang="fr-FR" sz="1200"/>
              <a:t>: </a:t>
            </a:r>
            <a:r>
              <a:rPr b="0" lang="fr-FR" sz="1200"/>
              <a:t>'veterinarians','animals'</a:t>
            </a:r>
            <a:r>
              <a:rPr b="0" lang="fr-FR" sz="1200"/>
              <a:t>…</a:t>
            </a:r>
            <a:endParaRPr b="0" sz="1200"/>
          </a:p>
          <a:p>
            <a:pPr indent="-304800" lvl="0" marL="457200" rtl="0" algn="l">
              <a:spcBef>
                <a:spcPts val="0"/>
              </a:spcBef>
              <a:spcAft>
                <a:spcPts val="0"/>
              </a:spcAft>
              <a:buSzPts val="1200"/>
              <a:buFont typeface="Arial"/>
              <a:buChar char="-"/>
            </a:pPr>
            <a:r>
              <a:rPr lang="fr-FR" sz="1200">
                <a:solidFill>
                  <a:srgbClr val="980000"/>
                </a:solidFill>
              </a:rPr>
              <a:t>communication/contact</a:t>
            </a:r>
            <a:r>
              <a:rPr lang="fr-FR" sz="1200"/>
              <a:t> </a:t>
            </a:r>
            <a:r>
              <a:rPr b="0" lang="fr-FR" sz="1200"/>
              <a:t>: 'answer', 'response', 'information', 'request','send', 'tell', 'receive', 'ask', 'email'...</a:t>
            </a:r>
            <a:endParaRPr b="0" sz="1200"/>
          </a:p>
          <a:p>
            <a:pPr indent="-304800" lvl="0" marL="457200" rtl="0" algn="l">
              <a:spcBef>
                <a:spcPts val="0"/>
              </a:spcBef>
              <a:spcAft>
                <a:spcPts val="0"/>
              </a:spcAft>
              <a:buSzPts val="1200"/>
              <a:buFont typeface="Arial"/>
              <a:buChar char="-"/>
            </a:pPr>
            <a:r>
              <a:rPr lang="fr-FR" sz="1200">
                <a:solidFill>
                  <a:srgbClr val="980000"/>
                </a:solidFill>
              </a:rPr>
              <a:t>gestion des réparations</a:t>
            </a:r>
            <a:r>
              <a:rPr lang="fr-FR" sz="1200"/>
              <a:t> </a:t>
            </a:r>
            <a:r>
              <a:rPr b="0" lang="fr-FR" sz="1200"/>
              <a:t>: 'repair', 'garage', 'damage','accident'…</a:t>
            </a:r>
            <a:endParaRPr b="0" sz="1200"/>
          </a:p>
          <a:p>
            <a:pPr indent="-304800" lvl="0" marL="457200" rtl="0" algn="l">
              <a:spcBef>
                <a:spcPts val="0"/>
              </a:spcBef>
              <a:spcAft>
                <a:spcPts val="0"/>
              </a:spcAft>
              <a:buSzPts val="1200"/>
              <a:buFont typeface="Arial"/>
              <a:buChar char="-"/>
            </a:pPr>
            <a:r>
              <a:rPr lang="fr-FR" sz="1200">
                <a:solidFill>
                  <a:srgbClr val="980000"/>
                </a:solidFill>
              </a:rPr>
              <a:t>remboursement et prix</a:t>
            </a:r>
            <a:r>
              <a:rPr lang="fr-FR" sz="1200"/>
              <a:t> </a:t>
            </a:r>
            <a:r>
              <a:rPr b="0" lang="fr-FR" sz="1200"/>
              <a:t>: 'reimbursement', 'reimburse', 'flee', 'euro', 'price', 'expensive','payment'</a:t>
            </a:r>
            <a:endParaRPr b="0" sz="1200"/>
          </a:p>
          <a:p>
            <a:pPr indent="-304800" lvl="0" marL="457200" rtl="0" algn="l">
              <a:spcBef>
                <a:spcPts val="0"/>
              </a:spcBef>
              <a:spcAft>
                <a:spcPts val="0"/>
              </a:spcAft>
              <a:buSzPts val="1200"/>
              <a:buFont typeface="Arial"/>
              <a:buChar char="-"/>
            </a:pPr>
            <a:r>
              <a:rPr lang="fr-FR" sz="1200">
                <a:solidFill>
                  <a:srgbClr val="980000"/>
                </a:solidFill>
              </a:rPr>
              <a:t>site et manipulation en ligne</a:t>
            </a:r>
            <a:r>
              <a:rPr lang="fr-FR" sz="1200"/>
              <a:t> </a:t>
            </a:r>
            <a:r>
              <a:rPr b="0" lang="fr-FR" sz="1200"/>
              <a:t>: 'site', 'website','online'…</a:t>
            </a:r>
            <a:endParaRPr b="0" sz="1200"/>
          </a:p>
          <a:p>
            <a:pPr indent="-304800" lvl="0" marL="457200" rtl="0" algn="l">
              <a:spcBef>
                <a:spcPts val="0"/>
              </a:spcBef>
              <a:spcAft>
                <a:spcPts val="0"/>
              </a:spcAft>
              <a:buSzPts val="1200"/>
              <a:buFont typeface="Arial"/>
              <a:buChar char="-"/>
            </a:pPr>
            <a:r>
              <a:rPr lang="fr-FR" sz="1200">
                <a:solidFill>
                  <a:srgbClr val="980000"/>
                </a:solidFill>
              </a:rPr>
              <a:t>personnel</a:t>
            </a:r>
            <a:r>
              <a:rPr lang="fr-FR" sz="1200"/>
              <a:t> </a:t>
            </a:r>
            <a:r>
              <a:rPr b="0" lang="fr-FR" sz="1200"/>
              <a:t>: 'service', 'agency','adviser', 'contact', 'advisor', 'commercial','expert'…</a:t>
            </a:r>
            <a:endParaRPr b="0" sz="1200"/>
          </a:p>
          <a:p>
            <a:pPr indent="-304800" lvl="0" marL="457200" rtl="0" algn="l">
              <a:spcBef>
                <a:spcPts val="0"/>
              </a:spcBef>
              <a:spcAft>
                <a:spcPts val="0"/>
              </a:spcAft>
              <a:buSzPts val="1200"/>
              <a:buFont typeface="Arial"/>
              <a:buChar char="-"/>
            </a:pPr>
            <a:r>
              <a:rPr lang="fr-FR" sz="1200">
                <a:solidFill>
                  <a:srgbClr val="980000"/>
                </a:solidFill>
              </a:rPr>
              <a:t>gestion de contrat</a:t>
            </a:r>
            <a:r>
              <a:rPr lang="fr-FR" sz="1200"/>
              <a:t> </a:t>
            </a:r>
            <a:r>
              <a:rPr b="0" lang="fr-FR" sz="1200"/>
              <a:t>: 'subscription','resiliation','subscribe','termination'...</a:t>
            </a:r>
            <a:endParaRPr b="0" sz="1200"/>
          </a:p>
          <a:p>
            <a:pPr indent="0" lvl="0" marL="0" rtl="0" algn="l">
              <a:spcBef>
                <a:spcPts val="200"/>
              </a:spcBef>
              <a:spcAft>
                <a:spcPts val="0"/>
              </a:spcAft>
              <a:buNone/>
            </a:pPr>
            <a:r>
              <a:t/>
            </a:r>
            <a:endParaRPr b="0" sz="1200"/>
          </a:p>
        </p:txBody>
      </p:sp>
      <p:grpSp>
        <p:nvGrpSpPr>
          <p:cNvPr id="401" name="Google Shape;401;p48"/>
          <p:cNvGrpSpPr/>
          <p:nvPr/>
        </p:nvGrpSpPr>
        <p:grpSpPr>
          <a:xfrm>
            <a:off x="748150" y="1258732"/>
            <a:ext cx="7539017" cy="409566"/>
            <a:chOff x="644418" y="5821011"/>
            <a:chExt cx="9706473" cy="546088"/>
          </a:xfrm>
        </p:grpSpPr>
        <p:sp>
          <p:nvSpPr>
            <p:cNvPr id="402" name="Google Shape;402;p48"/>
            <p:cNvSpPr/>
            <p:nvPr/>
          </p:nvSpPr>
          <p:spPr>
            <a:xfrm>
              <a:off x="745191" y="5821011"/>
              <a:ext cx="9605700" cy="5460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rtl="0" algn="ctr">
                <a:lnSpc>
                  <a:spcPct val="90000"/>
                </a:lnSpc>
                <a:spcBef>
                  <a:spcPts val="0"/>
                </a:spcBef>
                <a:spcAft>
                  <a:spcPts val="0"/>
                </a:spcAft>
                <a:buNone/>
              </a:pPr>
              <a:r>
                <a:rPr b="1" lang="fr-FR" sz="1000">
                  <a:solidFill>
                    <a:schemeClr val="dk1"/>
                  </a:solidFill>
                  <a:latin typeface="Calibri"/>
                  <a:ea typeface="Calibri"/>
                  <a:cs typeface="Calibri"/>
                  <a:sym typeface="Calibri"/>
                </a:rPr>
                <a:t>         Topics identifiés et segmentation finale</a:t>
              </a:r>
              <a:endParaRPr b="1" sz="1000">
                <a:solidFill>
                  <a:schemeClr val="dk1"/>
                </a:solidFill>
                <a:latin typeface="Calibri"/>
                <a:ea typeface="Calibri"/>
                <a:cs typeface="Calibri"/>
                <a:sym typeface="Calibri"/>
              </a:endParaRPr>
            </a:p>
          </p:txBody>
        </p:sp>
        <p:cxnSp>
          <p:nvCxnSpPr>
            <p:cNvPr id="403" name="Google Shape;403;p48"/>
            <p:cNvCxnSpPr/>
            <p:nvPr/>
          </p:nvCxnSpPr>
          <p:spPr>
            <a:xfrm rot="10800000">
              <a:off x="644418" y="5821099"/>
              <a:ext cx="900" cy="546000"/>
            </a:xfrm>
            <a:prstGeom prst="straightConnector1">
              <a:avLst/>
            </a:prstGeom>
            <a:solidFill>
              <a:schemeClr val="accent1"/>
            </a:solidFill>
            <a:ln cap="flat" cmpd="sng" w="57150">
              <a:solidFill>
                <a:srgbClr val="BA1C3A"/>
              </a:solidFill>
              <a:prstDash val="solid"/>
              <a:round/>
              <a:headEnd len="sm" w="sm" type="none"/>
              <a:tailEnd len="sm" w="sm"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9"/>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Identification des thèmes : compléments avec word2vec</a:t>
            </a:r>
            <a:endParaRPr/>
          </a:p>
        </p:txBody>
      </p:sp>
      <p:sp>
        <p:nvSpPr>
          <p:cNvPr id="410" name="Google Shape;410;p49"/>
          <p:cNvSpPr txBox="1"/>
          <p:nvPr>
            <p:ph idx="1" type="body"/>
          </p:nvPr>
        </p:nvSpPr>
        <p:spPr>
          <a:xfrm>
            <a:off x="417625" y="836800"/>
            <a:ext cx="7338000" cy="9381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En complément du </a:t>
            </a:r>
            <a:r>
              <a:rPr lang="fr-FR">
                <a:solidFill>
                  <a:srgbClr val="980000"/>
                </a:solidFill>
              </a:rPr>
              <a:t>topic modeling</a:t>
            </a:r>
            <a:r>
              <a:rPr lang="fr-FR"/>
              <a:t>, une modélisation </a:t>
            </a:r>
            <a:r>
              <a:rPr lang="fr-FR">
                <a:solidFill>
                  <a:srgbClr val="980000"/>
                </a:solidFill>
              </a:rPr>
              <a:t>word2vec</a:t>
            </a:r>
            <a:r>
              <a:rPr lang="fr-FR"/>
              <a:t> a permis d’identifier des mots-clés supplémentaires à ajouter pour chaque thématique.</a:t>
            </a:r>
            <a:endParaRPr/>
          </a:p>
          <a:p>
            <a:pPr indent="0" lvl="0" marL="0" rtl="0" algn="l">
              <a:spcBef>
                <a:spcPts val="1000"/>
              </a:spcBef>
              <a:spcAft>
                <a:spcPts val="0"/>
              </a:spcAft>
              <a:buNone/>
            </a:pPr>
            <a:r>
              <a:t/>
            </a:r>
            <a:endParaRPr/>
          </a:p>
        </p:txBody>
      </p:sp>
      <p:sp>
        <p:nvSpPr>
          <p:cNvPr id="411" name="Google Shape;411;p49"/>
          <p:cNvSpPr txBox="1"/>
          <p:nvPr/>
        </p:nvSpPr>
        <p:spPr>
          <a:xfrm>
            <a:off x="286975" y="960300"/>
            <a:ext cx="8570100" cy="41832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t/>
            </a:r>
            <a:endParaRPr b="1" sz="1100">
              <a:solidFill>
                <a:srgbClr val="980000"/>
              </a:solidFill>
              <a:latin typeface="Calibri"/>
              <a:ea typeface="Calibri"/>
              <a:cs typeface="Calibri"/>
              <a:sym typeface="Calibri"/>
            </a:endParaRPr>
          </a:p>
          <a:p>
            <a:pPr indent="-298450" lvl="0" marL="457200" rtl="0" algn="l">
              <a:lnSpc>
                <a:spcPct val="90000"/>
              </a:lnSpc>
              <a:spcBef>
                <a:spcPts val="1000"/>
              </a:spcBef>
              <a:spcAft>
                <a:spcPts val="0"/>
              </a:spcAft>
              <a:buClr>
                <a:schemeClr val="dk1"/>
              </a:buClr>
              <a:buSzPts val="1100"/>
              <a:buFont typeface="Noto Sans Symbols"/>
              <a:buChar char="-"/>
            </a:pPr>
            <a:r>
              <a:rPr b="1" lang="fr-FR" sz="1100">
                <a:solidFill>
                  <a:srgbClr val="980000"/>
                </a:solidFill>
                <a:latin typeface="Calibri"/>
                <a:ea typeface="Calibri"/>
                <a:cs typeface="Calibri"/>
                <a:sym typeface="Calibri"/>
              </a:rPr>
              <a:t>soins en santé</a:t>
            </a:r>
            <a:r>
              <a:rPr b="1" lang="fr-FR" sz="1100">
                <a:solidFill>
                  <a:schemeClr val="dk1"/>
                </a:solidFill>
                <a:latin typeface="Calibri"/>
                <a:ea typeface="Calibri"/>
                <a:cs typeface="Calibri"/>
                <a:sym typeface="Calibri"/>
              </a:rPr>
              <a:t> </a:t>
            </a:r>
            <a:r>
              <a:rPr lang="fr-FR" sz="1100">
                <a:solidFill>
                  <a:schemeClr val="dk1"/>
                </a:solidFill>
                <a:latin typeface="Calibri"/>
                <a:ea typeface="Calibri"/>
                <a:cs typeface="Calibri"/>
                <a:sym typeface="Calibri"/>
              </a:rPr>
              <a:t>:</a:t>
            </a:r>
            <a:endParaRPr sz="800"/>
          </a:p>
          <a:p>
            <a:pPr indent="0" lvl="0" marL="0" rtl="0" algn="l">
              <a:spcBef>
                <a:spcPts val="0"/>
              </a:spcBef>
              <a:spcAft>
                <a:spcPts val="0"/>
              </a:spcAft>
              <a:buNone/>
            </a:pPr>
            <a:r>
              <a:rPr lang="fr-FR" sz="800"/>
              <a:t>['care', 'dental', 'optical', 'glasses','doctor','sick','medical','exams','prosthesis','optician','osteopathy','dentist','teeth','consultations','orthodontic','osteo','medicine','drug','psychiatrist','pregnancy','disease','doctors','doctor'],</a:t>
            </a:r>
            <a:endParaRPr sz="800"/>
          </a:p>
          <a:p>
            <a:pPr indent="-298450" lvl="0" marL="457200" rtl="0" algn="l">
              <a:lnSpc>
                <a:spcPct val="90000"/>
              </a:lnSpc>
              <a:spcBef>
                <a:spcPts val="1000"/>
              </a:spcBef>
              <a:spcAft>
                <a:spcPts val="0"/>
              </a:spcAft>
              <a:buClr>
                <a:schemeClr val="dk1"/>
              </a:buClr>
              <a:buSzPts val="1100"/>
              <a:buFont typeface="Noto Sans Symbols"/>
              <a:buChar char="-"/>
            </a:pPr>
            <a:r>
              <a:rPr b="1" lang="fr-FR" sz="1100">
                <a:solidFill>
                  <a:srgbClr val="980000"/>
                </a:solidFill>
                <a:latin typeface="Calibri"/>
                <a:ea typeface="Calibri"/>
                <a:cs typeface="Calibri"/>
                <a:sym typeface="Calibri"/>
              </a:rPr>
              <a:t>soins des animaux</a:t>
            </a:r>
            <a:r>
              <a:rPr b="1" lang="fr-FR" sz="1100">
                <a:solidFill>
                  <a:schemeClr val="dk1"/>
                </a:solidFill>
                <a:latin typeface="Calibri"/>
                <a:ea typeface="Calibri"/>
                <a:cs typeface="Calibri"/>
                <a:sym typeface="Calibri"/>
              </a:rPr>
              <a:t> </a:t>
            </a:r>
            <a:r>
              <a:rPr lang="fr-FR" sz="1100">
                <a:solidFill>
                  <a:schemeClr val="dk1"/>
                </a:solidFill>
                <a:latin typeface="Calibri"/>
                <a:ea typeface="Calibri"/>
                <a:cs typeface="Calibri"/>
                <a:sym typeface="Calibri"/>
              </a:rPr>
              <a:t>:</a:t>
            </a:r>
            <a:endParaRPr sz="800"/>
          </a:p>
          <a:p>
            <a:pPr indent="0" lvl="0" marL="0" rtl="0" algn="l">
              <a:spcBef>
                <a:spcPts val="0"/>
              </a:spcBef>
              <a:spcAft>
                <a:spcPts val="0"/>
              </a:spcAft>
              <a:buNone/>
            </a:pPr>
            <a:r>
              <a:rPr lang="fr-FR" sz="800"/>
              <a:t>['veterinarians','animals','animal','veterinarian'],</a:t>
            </a:r>
            <a:endParaRPr sz="800"/>
          </a:p>
          <a:p>
            <a:pPr indent="-298450" lvl="0" marL="457200" rtl="0" algn="l">
              <a:lnSpc>
                <a:spcPct val="90000"/>
              </a:lnSpc>
              <a:spcBef>
                <a:spcPts val="1000"/>
              </a:spcBef>
              <a:spcAft>
                <a:spcPts val="0"/>
              </a:spcAft>
              <a:buClr>
                <a:schemeClr val="dk1"/>
              </a:buClr>
              <a:buSzPts val="1100"/>
              <a:buFont typeface="Noto Sans Symbols"/>
              <a:buChar char="-"/>
            </a:pPr>
            <a:r>
              <a:rPr b="1" lang="fr-FR" sz="1100">
                <a:solidFill>
                  <a:srgbClr val="980000"/>
                </a:solidFill>
                <a:latin typeface="Calibri"/>
                <a:ea typeface="Calibri"/>
                <a:cs typeface="Calibri"/>
                <a:sym typeface="Calibri"/>
              </a:rPr>
              <a:t>communication/contact</a:t>
            </a:r>
            <a:r>
              <a:rPr b="1" lang="fr-FR" sz="1100">
                <a:solidFill>
                  <a:schemeClr val="dk1"/>
                </a:solidFill>
                <a:latin typeface="Calibri"/>
                <a:ea typeface="Calibri"/>
                <a:cs typeface="Calibri"/>
                <a:sym typeface="Calibri"/>
              </a:rPr>
              <a:t> </a:t>
            </a:r>
            <a:r>
              <a:rPr lang="fr-FR" sz="1100">
                <a:solidFill>
                  <a:schemeClr val="dk1"/>
                </a:solidFill>
                <a:latin typeface="Calibri"/>
                <a:ea typeface="Calibri"/>
                <a:cs typeface="Calibri"/>
                <a:sym typeface="Calibri"/>
              </a:rPr>
              <a:t>:</a:t>
            </a:r>
            <a:endParaRPr sz="800"/>
          </a:p>
          <a:p>
            <a:pPr indent="0" lvl="0" marL="0" rtl="0" algn="l">
              <a:spcBef>
                <a:spcPts val="0"/>
              </a:spcBef>
              <a:spcAft>
                <a:spcPts val="0"/>
              </a:spcAft>
              <a:buNone/>
            </a:pPr>
            <a:r>
              <a:rPr lang="fr-FR" sz="800"/>
              <a:t>['answer', 'response','sms','fax','mail','mailbox','sent','transmit','received','receiving' 'information','attachment','attachments','scanned','pdf', 'request','send', 'tell', 'receive', 'ask', 'email','answers', 'responses','info','answered','respond','communications','explanations','instructions','interviews','reply','taxes',"refunds"],</a:t>
            </a:r>
            <a:endParaRPr sz="800"/>
          </a:p>
          <a:p>
            <a:pPr indent="-298450" lvl="0" marL="457200" rtl="0" algn="l">
              <a:lnSpc>
                <a:spcPct val="90000"/>
              </a:lnSpc>
              <a:spcBef>
                <a:spcPts val="1000"/>
              </a:spcBef>
              <a:spcAft>
                <a:spcPts val="0"/>
              </a:spcAft>
              <a:buClr>
                <a:schemeClr val="dk1"/>
              </a:buClr>
              <a:buSzPts val="1100"/>
              <a:buFont typeface="Noto Sans Symbols"/>
              <a:buChar char="-"/>
            </a:pPr>
            <a:r>
              <a:rPr b="1" lang="fr-FR" sz="1100">
                <a:solidFill>
                  <a:srgbClr val="980000"/>
                </a:solidFill>
                <a:latin typeface="Calibri"/>
                <a:ea typeface="Calibri"/>
                <a:cs typeface="Calibri"/>
                <a:sym typeface="Calibri"/>
              </a:rPr>
              <a:t>gestion des réparations</a:t>
            </a:r>
            <a:r>
              <a:rPr b="1" lang="fr-FR" sz="1100">
                <a:solidFill>
                  <a:schemeClr val="dk1"/>
                </a:solidFill>
                <a:latin typeface="Calibri"/>
                <a:ea typeface="Calibri"/>
                <a:cs typeface="Calibri"/>
                <a:sym typeface="Calibri"/>
              </a:rPr>
              <a:t> </a:t>
            </a:r>
            <a:r>
              <a:rPr lang="fr-FR" sz="1100">
                <a:solidFill>
                  <a:schemeClr val="dk1"/>
                </a:solidFill>
                <a:latin typeface="Calibri"/>
                <a:ea typeface="Calibri"/>
                <a:cs typeface="Calibri"/>
                <a:sym typeface="Calibri"/>
              </a:rPr>
              <a:t>:</a:t>
            </a:r>
            <a:endParaRPr sz="800"/>
          </a:p>
          <a:p>
            <a:pPr indent="0" lvl="0" marL="0" rtl="0" algn="l">
              <a:spcBef>
                <a:spcPts val="0"/>
              </a:spcBef>
              <a:spcAft>
                <a:spcPts val="0"/>
              </a:spcAft>
              <a:buNone/>
            </a:pPr>
            <a:r>
              <a:rPr lang="fr-FR" sz="800"/>
              <a:t>['repair', 'garage', 'damage','accident','repairs','repairable','repaired','repairing','garages'],</a:t>
            </a:r>
            <a:endParaRPr sz="800"/>
          </a:p>
          <a:p>
            <a:pPr indent="-298450" lvl="0" marL="457200" rtl="0" algn="l">
              <a:lnSpc>
                <a:spcPct val="90000"/>
              </a:lnSpc>
              <a:spcBef>
                <a:spcPts val="1000"/>
              </a:spcBef>
              <a:spcAft>
                <a:spcPts val="0"/>
              </a:spcAft>
              <a:buClr>
                <a:schemeClr val="dk1"/>
              </a:buClr>
              <a:buSzPts val="1100"/>
              <a:buFont typeface="Noto Sans Symbols"/>
              <a:buChar char="-"/>
            </a:pPr>
            <a:r>
              <a:rPr b="1" lang="fr-FR" sz="1100">
                <a:solidFill>
                  <a:srgbClr val="980000"/>
                </a:solidFill>
                <a:latin typeface="Calibri"/>
                <a:ea typeface="Calibri"/>
                <a:cs typeface="Calibri"/>
                <a:sym typeface="Calibri"/>
              </a:rPr>
              <a:t>remboursement et prix</a:t>
            </a:r>
            <a:r>
              <a:rPr b="1" lang="fr-FR" sz="1100">
                <a:solidFill>
                  <a:schemeClr val="dk1"/>
                </a:solidFill>
                <a:latin typeface="Calibri"/>
                <a:ea typeface="Calibri"/>
                <a:cs typeface="Calibri"/>
                <a:sym typeface="Calibri"/>
              </a:rPr>
              <a:t> </a:t>
            </a:r>
            <a:r>
              <a:rPr lang="fr-FR" sz="1100">
                <a:solidFill>
                  <a:schemeClr val="dk1"/>
                </a:solidFill>
                <a:latin typeface="Calibri"/>
                <a:ea typeface="Calibri"/>
                <a:cs typeface="Calibri"/>
                <a:sym typeface="Calibri"/>
              </a:rPr>
              <a:t>:</a:t>
            </a:r>
            <a:endParaRPr sz="800"/>
          </a:p>
          <a:p>
            <a:pPr indent="0" lvl="0" marL="0" rtl="0" algn="l">
              <a:spcBef>
                <a:spcPts val="0"/>
              </a:spcBef>
              <a:spcAft>
                <a:spcPts val="0"/>
              </a:spcAft>
              <a:buNone/>
            </a:pPr>
            <a:r>
              <a:rPr lang="fr-FR" sz="800"/>
              <a:t>['reimbursement', 'reimburse', 'flee', 'euro', 'price', 'expensive','payment','refund','repay','prices','cheaper','payments','reimbursing','rates','regulation','repayment','tariffs','regularization'],</a:t>
            </a:r>
            <a:endParaRPr sz="800"/>
          </a:p>
          <a:p>
            <a:pPr indent="-298450" lvl="0" marL="457200" rtl="0" algn="l">
              <a:lnSpc>
                <a:spcPct val="90000"/>
              </a:lnSpc>
              <a:spcBef>
                <a:spcPts val="1000"/>
              </a:spcBef>
              <a:spcAft>
                <a:spcPts val="0"/>
              </a:spcAft>
              <a:buClr>
                <a:schemeClr val="dk1"/>
              </a:buClr>
              <a:buSzPts val="1100"/>
              <a:buFont typeface="Noto Sans Symbols"/>
              <a:buChar char="-"/>
            </a:pPr>
            <a:r>
              <a:rPr b="1" lang="fr-FR" sz="1100">
                <a:solidFill>
                  <a:srgbClr val="980000"/>
                </a:solidFill>
                <a:latin typeface="Calibri"/>
                <a:ea typeface="Calibri"/>
                <a:cs typeface="Calibri"/>
                <a:sym typeface="Calibri"/>
              </a:rPr>
              <a:t>site et manipulation en ligne</a:t>
            </a:r>
            <a:r>
              <a:rPr b="1" lang="fr-FR" sz="1100">
                <a:solidFill>
                  <a:schemeClr val="dk1"/>
                </a:solidFill>
                <a:latin typeface="Calibri"/>
                <a:ea typeface="Calibri"/>
                <a:cs typeface="Calibri"/>
                <a:sym typeface="Calibri"/>
              </a:rPr>
              <a:t> </a:t>
            </a:r>
            <a:r>
              <a:rPr lang="fr-FR" sz="1100">
                <a:solidFill>
                  <a:schemeClr val="dk1"/>
                </a:solidFill>
                <a:latin typeface="Calibri"/>
                <a:ea typeface="Calibri"/>
                <a:cs typeface="Calibri"/>
                <a:sym typeface="Calibri"/>
              </a:rPr>
              <a:t>:</a:t>
            </a:r>
            <a:endParaRPr sz="800"/>
          </a:p>
          <a:p>
            <a:pPr indent="0" lvl="0" marL="0" rtl="0" algn="l">
              <a:spcBef>
                <a:spcPts val="0"/>
              </a:spcBef>
              <a:spcAft>
                <a:spcPts val="0"/>
              </a:spcAft>
              <a:buNone/>
            </a:pPr>
            <a:r>
              <a:rPr lang="fr-FR" sz="800"/>
              <a:t>['site', 'website','online','interface','app','internet','web','navigation','browser','clicks','smartphone','application','mobile'],</a:t>
            </a:r>
            <a:endParaRPr sz="800"/>
          </a:p>
          <a:p>
            <a:pPr indent="-298450" lvl="0" marL="457200" rtl="0" algn="l">
              <a:lnSpc>
                <a:spcPct val="90000"/>
              </a:lnSpc>
              <a:spcBef>
                <a:spcPts val="1000"/>
              </a:spcBef>
              <a:spcAft>
                <a:spcPts val="0"/>
              </a:spcAft>
              <a:buClr>
                <a:schemeClr val="dk1"/>
              </a:buClr>
              <a:buSzPts val="1100"/>
              <a:buFont typeface="Noto Sans Symbols"/>
              <a:buChar char="-"/>
            </a:pPr>
            <a:r>
              <a:rPr b="1" lang="fr-FR" sz="1100">
                <a:solidFill>
                  <a:srgbClr val="980000"/>
                </a:solidFill>
                <a:latin typeface="Calibri"/>
                <a:ea typeface="Calibri"/>
                <a:cs typeface="Calibri"/>
                <a:sym typeface="Calibri"/>
              </a:rPr>
              <a:t>personnel</a:t>
            </a:r>
            <a:r>
              <a:rPr b="1" lang="fr-FR" sz="1100">
                <a:solidFill>
                  <a:schemeClr val="dk1"/>
                </a:solidFill>
                <a:latin typeface="Calibri"/>
                <a:ea typeface="Calibri"/>
                <a:cs typeface="Calibri"/>
                <a:sym typeface="Calibri"/>
              </a:rPr>
              <a:t> </a:t>
            </a:r>
            <a:r>
              <a:rPr lang="fr-FR" sz="1100">
                <a:solidFill>
                  <a:schemeClr val="dk1"/>
                </a:solidFill>
                <a:latin typeface="Calibri"/>
                <a:ea typeface="Calibri"/>
                <a:cs typeface="Calibri"/>
                <a:sym typeface="Calibri"/>
              </a:rPr>
              <a:t>:</a:t>
            </a:r>
            <a:endParaRPr sz="800"/>
          </a:p>
          <a:p>
            <a:pPr indent="0" lvl="0" marL="0" rtl="0" algn="l">
              <a:spcBef>
                <a:spcPts val="0"/>
              </a:spcBef>
              <a:spcAft>
                <a:spcPts val="0"/>
              </a:spcAft>
              <a:buNone/>
            </a:pPr>
            <a:r>
              <a:rPr lang="fr-FR" sz="800"/>
              <a:t>['service', 'agency','adviser', 'contact', 'advisor', 'commercial','expert','services','relations','assistant','director','colleague','operator','interlocutor','experts','assistant','salesperson','hostess','agent','adviser','staff','operators']</a:t>
            </a:r>
            <a:endParaRPr sz="800"/>
          </a:p>
          <a:p>
            <a:pPr indent="-298450" lvl="0" marL="457200" rtl="0" algn="l">
              <a:lnSpc>
                <a:spcPct val="90000"/>
              </a:lnSpc>
              <a:spcBef>
                <a:spcPts val="1000"/>
              </a:spcBef>
              <a:spcAft>
                <a:spcPts val="0"/>
              </a:spcAft>
              <a:buClr>
                <a:schemeClr val="dk1"/>
              </a:buClr>
              <a:buSzPts val="1100"/>
              <a:buFont typeface="Noto Sans Symbols"/>
              <a:buChar char="-"/>
            </a:pPr>
            <a:r>
              <a:rPr b="1" lang="fr-FR" sz="1100">
                <a:solidFill>
                  <a:srgbClr val="980000"/>
                </a:solidFill>
                <a:latin typeface="Calibri"/>
                <a:ea typeface="Calibri"/>
                <a:cs typeface="Calibri"/>
                <a:sym typeface="Calibri"/>
              </a:rPr>
              <a:t>gestion de contrat</a:t>
            </a:r>
            <a:r>
              <a:rPr b="1" lang="fr-FR" sz="1100">
                <a:solidFill>
                  <a:schemeClr val="dk1"/>
                </a:solidFill>
                <a:latin typeface="Calibri"/>
                <a:ea typeface="Calibri"/>
                <a:cs typeface="Calibri"/>
                <a:sym typeface="Calibri"/>
              </a:rPr>
              <a:t>  </a:t>
            </a:r>
            <a:r>
              <a:rPr lang="fr-FR" sz="1100">
                <a:solidFill>
                  <a:schemeClr val="dk1"/>
                </a:solidFill>
                <a:latin typeface="Calibri"/>
                <a:ea typeface="Calibri"/>
                <a:cs typeface="Calibri"/>
                <a:sym typeface="Calibri"/>
              </a:rPr>
              <a:t>:</a:t>
            </a:r>
            <a:endParaRPr sz="800"/>
          </a:p>
          <a:p>
            <a:pPr indent="0" lvl="0" marL="0" rtl="0" algn="l">
              <a:spcBef>
                <a:spcPts val="0"/>
              </a:spcBef>
              <a:spcAft>
                <a:spcPts val="0"/>
              </a:spcAft>
              <a:buNone/>
            </a:pPr>
            <a:r>
              <a:rPr lang="fr-FR" sz="800"/>
              <a:t>['subscription','resiliation','subscribe','termination','adhesion','subscribing','cancellation','engagement','register','terminates','switch','terminate','registering','adhere','registered','registration','radiation','terminated']</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Analyse des notes en fonction du thème</a:t>
            </a:r>
            <a:endParaRPr/>
          </a:p>
        </p:txBody>
      </p:sp>
      <p:pic>
        <p:nvPicPr>
          <p:cNvPr id="418" name="Google Shape;418;p50"/>
          <p:cNvPicPr preferRelativeResize="0"/>
          <p:nvPr/>
        </p:nvPicPr>
        <p:blipFill>
          <a:blip r:embed="rId3">
            <a:alphaModFix/>
          </a:blip>
          <a:stretch>
            <a:fillRect/>
          </a:stretch>
        </p:blipFill>
        <p:spPr>
          <a:xfrm>
            <a:off x="544625" y="790099"/>
            <a:ext cx="7958774" cy="3380525"/>
          </a:xfrm>
          <a:prstGeom prst="rect">
            <a:avLst/>
          </a:prstGeom>
          <a:noFill/>
          <a:ln>
            <a:noFill/>
          </a:ln>
        </p:spPr>
      </p:pic>
      <p:sp>
        <p:nvSpPr>
          <p:cNvPr id="419" name="Google Shape;419;p50"/>
          <p:cNvSpPr txBox="1"/>
          <p:nvPr/>
        </p:nvSpPr>
        <p:spPr>
          <a:xfrm>
            <a:off x="828875" y="4063000"/>
            <a:ext cx="759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Globalement, les avis parlent beaucoup du personnel et du prix mais très peu des animaux ou des soins de santé. Cela est logique puisque santé et animaux sont des assurances très spécifiques.</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1</a:t>
            </a:r>
            <a:r>
              <a:rPr lang="fr-FR"/>
              <a:t>.1</a:t>
            </a:r>
            <a:endParaRPr/>
          </a:p>
        </p:txBody>
      </p:sp>
      <p:sp>
        <p:nvSpPr>
          <p:cNvPr id="81" name="Google Shape;81;p15"/>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Problématique et contexte</a:t>
            </a:r>
            <a:endParaRPr>
              <a:solidFill>
                <a:schemeClr val="accent6"/>
              </a:solidFill>
            </a:endParaRPr>
          </a:p>
        </p:txBody>
      </p:sp>
      <p:sp>
        <p:nvSpPr>
          <p:cNvPr id="82" name="Google Shape;82;p15"/>
          <p:cNvSpPr txBox="1"/>
          <p:nvPr>
            <p:ph idx="1" type="body"/>
          </p:nvPr>
        </p:nvSpPr>
        <p:spPr>
          <a:xfrm>
            <a:off x="744550" y="1457201"/>
            <a:ext cx="8308800" cy="34185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Contexte :</a:t>
            </a:r>
            <a:endParaRPr sz="1600"/>
          </a:p>
          <a:p>
            <a:pPr indent="-279400" lvl="1" marL="787400" rtl="0" algn="l">
              <a:lnSpc>
                <a:spcPct val="90000"/>
              </a:lnSpc>
              <a:spcBef>
                <a:spcPts val="0"/>
              </a:spcBef>
              <a:spcAft>
                <a:spcPts val="0"/>
              </a:spcAft>
              <a:buSzPts val="1400"/>
              <a:buChar char="–"/>
            </a:pPr>
            <a:r>
              <a:rPr lang="fr-FR" sz="1400"/>
              <a:t>Des enquêtes de satisfaction ont été réalisées auprès des clients. Il pourrait être </a:t>
            </a:r>
            <a:r>
              <a:rPr lang="fr-FR" sz="1400"/>
              <a:t>intéressant</a:t>
            </a:r>
            <a:r>
              <a:rPr lang="fr-FR" sz="1400"/>
              <a:t> d’effectuer  une analyse de ces commentaires afin de mesurer la satisfaction des clients, identifier les forces et faiblesses des divers produits et entreprises. </a:t>
            </a:r>
            <a:endParaRPr sz="1400"/>
          </a:p>
          <a:p>
            <a:pPr indent="0" lvl="0" marL="787400" rtl="0" algn="l">
              <a:lnSpc>
                <a:spcPct val="90000"/>
              </a:lnSpc>
              <a:spcBef>
                <a:spcPts val="200"/>
              </a:spcBef>
              <a:spcAft>
                <a:spcPts val="0"/>
              </a:spcAft>
              <a:buSzPts val="1400"/>
              <a:buNone/>
            </a:pPr>
            <a:r>
              <a:t/>
            </a:r>
            <a:endParaRPr sz="1600"/>
          </a:p>
          <a:p>
            <a:pPr indent="-292100" lvl="0" marL="393700" rtl="0" algn="l">
              <a:lnSpc>
                <a:spcPct val="90000"/>
              </a:lnSpc>
              <a:spcBef>
                <a:spcPts val="200"/>
              </a:spcBef>
              <a:spcAft>
                <a:spcPts val="0"/>
              </a:spcAft>
              <a:buSzPts val="1600"/>
              <a:buChar char="▪"/>
            </a:pPr>
            <a:r>
              <a:rPr lang="fr-FR" sz="1600"/>
              <a:t>Objectifs :</a:t>
            </a:r>
            <a:endParaRPr sz="1600"/>
          </a:p>
          <a:p>
            <a:pPr indent="-279400" lvl="1" marL="787400" rtl="0" algn="l">
              <a:lnSpc>
                <a:spcPct val="90000"/>
              </a:lnSpc>
              <a:spcBef>
                <a:spcPts val="0"/>
              </a:spcBef>
              <a:spcAft>
                <a:spcPts val="0"/>
              </a:spcAft>
              <a:buSzPts val="1400"/>
              <a:buChar char="–"/>
            </a:pPr>
            <a:r>
              <a:rPr lang="fr-FR" sz="1400"/>
              <a:t>Identifier les thématiques dans les commentaires</a:t>
            </a:r>
            <a:endParaRPr sz="1400"/>
          </a:p>
          <a:p>
            <a:pPr indent="-279400" lvl="1" marL="787400" rtl="0" algn="l">
              <a:lnSpc>
                <a:spcPct val="90000"/>
              </a:lnSpc>
              <a:spcBef>
                <a:spcPts val="0"/>
              </a:spcBef>
              <a:spcAft>
                <a:spcPts val="0"/>
              </a:spcAft>
              <a:buSzPts val="1400"/>
              <a:buChar char="–"/>
            </a:pPr>
            <a:r>
              <a:rPr lang="fr-FR" sz="1400"/>
              <a:t>Comprendre les impacts des thématiques sur le niveau de satisfaction des clients</a:t>
            </a:r>
            <a:endParaRPr sz="1400"/>
          </a:p>
          <a:p>
            <a:pPr indent="-279400" lvl="1" marL="787400" rtl="0" algn="l">
              <a:lnSpc>
                <a:spcPct val="90000"/>
              </a:lnSpc>
              <a:spcBef>
                <a:spcPts val="0"/>
              </a:spcBef>
              <a:spcAft>
                <a:spcPts val="0"/>
              </a:spcAft>
              <a:buSzPts val="1400"/>
              <a:buChar char="–"/>
            </a:pPr>
            <a:r>
              <a:rPr lang="fr-FR" sz="1400"/>
              <a:t>Générer de nouveaux commentaires</a:t>
            </a:r>
            <a:endParaRPr sz="1400"/>
          </a:p>
          <a:p>
            <a:pPr indent="0" lvl="0" marL="787400" rtl="0" algn="l">
              <a:lnSpc>
                <a:spcPct val="90000"/>
              </a:lnSpc>
              <a:spcBef>
                <a:spcPts val="200"/>
              </a:spcBef>
              <a:spcAft>
                <a:spcPts val="0"/>
              </a:spcAft>
              <a:buSzPts val="1400"/>
              <a:buNone/>
            </a:pPr>
            <a:r>
              <a:t/>
            </a:r>
            <a:endParaRPr sz="1600"/>
          </a:p>
          <a:p>
            <a:pPr indent="-292100" lvl="0" marL="393700" rtl="0" algn="l">
              <a:lnSpc>
                <a:spcPct val="90000"/>
              </a:lnSpc>
              <a:spcBef>
                <a:spcPts val="200"/>
              </a:spcBef>
              <a:spcAft>
                <a:spcPts val="0"/>
              </a:spcAft>
              <a:buSzPts val="1600"/>
              <a:buChar char="▪"/>
            </a:pPr>
            <a:r>
              <a:rPr lang="fr-FR" sz="1600"/>
              <a:t>Techniques utilisées :</a:t>
            </a:r>
            <a:endParaRPr sz="1600"/>
          </a:p>
          <a:p>
            <a:pPr indent="-279400" lvl="1" marL="787400" rtl="0" algn="l">
              <a:lnSpc>
                <a:spcPct val="90000"/>
              </a:lnSpc>
              <a:spcBef>
                <a:spcPts val="0"/>
              </a:spcBef>
              <a:spcAft>
                <a:spcPts val="0"/>
              </a:spcAft>
              <a:buSzPts val="1400"/>
              <a:buChar char="–"/>
            </a:pPr>
            <a:r>
              <a:rPr lang="fr-FR" sz="1400"/>
              <a:t>Réalisation d’une analyse exploratoire</a:t>
            </a:r>
            <a:endParaRPr sz="1400"/>
          </a:p>
          <a:p>
            <a:pPr indent="-279400" lvl="1" marL="787400" rtl="0" algn="l">
              <a:lnSpc>
                <a:spcPct val="90000"/>
              </a:lnSpc>
              <a:spcBef>
                <a:spcPts val="0"/>
              </a:spcBef>
              <a:spcAft>
                <a:spcPts val="0"/>
              </a:spcAft>
              <a:buSzPts val="1400"/>
              <a:buChar char="–"/>
            </a:pPr>
            <a:r>
              <a:rPr lang="fr-FR" sz="1400"/>
              <a:t>Identification des thématiques</a:t>
            </a:r>
            <a:endParaRPr sz="1400"/>
          </a:p>
          <a:p>
            <a:pPr indent="-279400" lvl="1" marL="787400" rtl="0" algn="l">
              <a:lnSpc>
                <a:spcPct val="90000"/>
              </a:lnSpc>
              <a:spcBef>
                <a:spcPts val="0"/>
              </a:spcBef>
              <a:spcAft>
                <a:spcPts val="0"/>
              </a:spcAft>
              <a:buSzPts val="1400"/>
              <a:buChar char="–"/>
            </a:pPr>
            <a:r>
              <a:rPr lang="fr-FR" sz="1400"/>
              <a:t>Faire une analyse de sentiments sur les avis et en fonction des thématiques</a:t>
            </a:r>
            <a:endParaRPr sz="1400"/>
          </a:p>
          <a:p>
            <a:pPr indent="-279400" lvl="1" marL="787400" rtl="0" algn="l">
              <a:lnSpc>
                <a:spcPct val="90000"/>
              </a:lnSpc>
              <a:spcBef>
                <a:spcPts val="0"/>
              </a:spcBef>
              <a:spcAft>
                <a:spcPts val="0"/>
              </a:spcAft>
              <a:buSzPts val="1400"/>
              <a:buChar char="–"/>
            </a:pPr>
            <a:r>
              <a:rPr lang="fr-FR" sz="1400"/>
              <a:t>Création d’un modèle pour générer des avis</a:t>
            </a:r>
            <a:endParaRPr sz="1400"/>
          </a:p>
          <a:p>
            <a:pPr indent="-279400" lvl="1" marL="787400" rtl="0" algn="l">
              <a:lnSpc>
                <a:spcPct val="90000"/>
              </a:lnSpc>
              <a:spcBef>
                <a:spcPts val="0"/>
              </a:spcBef>
              <a:spcAft>
                <a:spcPts val="0"/>
              </a:spcAft>
              <a:buSzPts val="1400"/>
              <a:buChar char="–"/>
            </a:pPr>
            <a:r>
              <a:rPr i="1" lang="fr-FR" sz="1400"/>
              <a:t>ces divers techniques se baseront sur des modèles d’IA et de NLP ( apprentissage supervisé, apprentissage non supervisé, machine learning, deep learning</a:t>
            </a:r>
            <a:endParaRPr i="1" sz="1400"/>
          </a:p>
          <a:p>
            <a:pPr indent="0" lvl="0" marL="0" rtl="0" algn="l">
              <a:lnSpc>
                <a:spcPct val="90000"/>
              </a:lnSpc>
              <a:spcBef>
                <a:spcPts val="0"/>
              </a:spcBef>
              <a:spcAft>
                <a:spcPts val="0"/>
              </a:spcAft>
              <a:buNone/>
            </a:pPr>
            <a:r>
              <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Analyse des notes en fonction du thème</a:t>
            </a:r>
            <a:endParaRPr/>
          </a:p>
        </p:txBody>
      </p:sp>
      <p:pic>
        <p:nvPicPr>
          <p:cNvPr id="426" name="Google Shape;426;p51"/>
          <p:cNvPicPr preferRelativeResize="0"/>
          <p:nvPr/>
        </p:nvPicPr>
        <p:blipFill>
          <a:blip r:embed="rId3">
            <a:alphaModFix/>
          </a:blip>
          <a:stretch>
            <a:fillRect/>
          </a:stretch>
        </p:blipFill>
        <p:spPr>
          <a:xfrm>
            <a:off x="152400" y="834488"/>
            <a:ext cx="8839198" cy="3754514"/>
          </a:xfrm>
          <a:prstGeom prst="rect">
            <a:avLst/>
          </a:prstGeom>
          <a:noFill/>
          <a:ln>
            <a:noFill/>
          </a:ln>
        </p:spPr>
      </p:pic>
      <p:sp>
        <p:nvSpPr>
          <p:cNvPr id="427" name="Google Shape;427;p51"/>
          <p:cNvSpPr txBox="1"/>
          <p:nvPr/>
        </p:nvSpPr>
        <p:spPr>
          <a:xfrm>
            <a:off x="836275" y="4373825"/>
            <a:ext cx="760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Globalement, les </a:t>
            </a:r>
            <a:r>
              <a:rPr lang="fr-FR">
                <a:latin typeface="Calibri"/>
                <a:ea typeface="Calibri"/>
                <a:cs typeface="Calibri"/>
                <a:sym typeface="Calibri"/>
              </a:rPr>
              <a:t>gestions des</a:t>
            </a:r>
            <a:r>
              <a:rPr lang="fr-FR">
                <a:latin typeface="Calibri"/>
                <a:ea typeface="Calibri"/>
                <a:cs typeface="Calibri"/>
                <a:sym typeface="Calibri"/>
              </a:rPr>
              <a:t> animaux et de la santé </a:t>
            </a:r>
            <a:r>
              <a:rPr lang="fr-FR">
                <a:latin typeface="Calibri"/>
                <a:ea typeface="Calibri"/>
                <a:cs typeface="Calibri"/>
                <a:sym typeface="Calibri"/>
              </a:rPr>
              <a:t>obtiennent</a:t>
            </a:r>
            <a:r>
              <a:rPr lang="fr-FR">
                <a:latin typeface="Calibri"/>
                <a:ea typeface="Calibri"/>
                <a:cs typeface="Calibri"/>
                <a:sym typeface="Calibri"/>
              </a:rPr>
              <a:t> des notes assez </a:t>
            </a:r>
            <a:r>
              <a:rPr lang="fr-FR">
                <a:latin typeface="Calibri"/>
                <a:ea typeface="Calibri"/>
                <a:cs typeface="Calibri"/>
                <a:sym typeface="Calibri"/>
              </a:rPr>
              <a:t>faibles</a:t>
            </a:r>
            <a:r>
              <a:rPr lang="fr-FR">
                <a:latin typeface="Calibri"/>
                <a:ea typeface="Calibri"/>
                <a:cs typeface="Calibri"/>
                <a:sym typeface="Calibri"/>
              </a:rPr>
              <a:t> tandis que la manipulation des interfaces et </a:t>
            </a:r>
            <a:r>
              <a:rPr lang="fr-FR">
                <a:latin typeface="Calibri"/>
                <a:ea typeface="Calibri"/>
                <a:cs typeface="Calibri"/>
                <a:sym typeface="Calibri"/>
              </a:rPr>
              <a:t>plateformes</a:t>
            </a:r>
            <a:r>
              <a:rPr lang="fr-FR">
                <a:latin typeface="Calibri"/>
                <a:ea typeface="Calibri"/>
                <a:cs typeface="Calibri"/>
                <a:sym typeface="Calibri"/>
              </a:rPr>
              <a:t> est le thème le mieux noté.</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Analyse des notes en fonction du thème par assureur</a:t>
            </a:r>
            <a:endParaRPr/>
          </a:p>
        </p:txBody>
      </p:sp>
      <p:pic>
        <p:nvPicPr>
          <p:cNvPr id="434" name="Google Shape;434;p52"/>
          <p:cNvPicPr preferRelativeResize="0"/>
          <p:nvPr/>
        </p:nvPicPr>
        <p:blipFill rotWithShape="1">
          <a:blip r:embed="rId3">
            <a:alphaModFix/>
          </a:blip>
          <a:srcRect b="0" l="0" r="9543" t="0"/>
          <a:stretch/>
        </p:blipFill>
        <p:spPr>
          <a:xfrm>
            <a:off x="4714625" y="936475"/>
            <a:ext cx="4429373" cy="1278300"/>
          </a:xfrm>
          <a:prstGeom prst="rect">
            <a:avLst/>
          </a:prstGeom>
          <a:noFill/>
          <a:ln>
            <a:noFill/>
          </a:ln>
        </p:spPr>
      </p:pic>
      <p:pic>
        <p:nvPicPr>
          <p:cNvPr id="435" name="Google Shape;435;p52"/>
          <p:cNvPicPr preferRelativeResize="0"/>
          <p:nvPr/>
        </p:nvPicPr>
        <p:blipFill rotWithShape="1">
          <a:blip r:embed="rId4">
            <a:alphaModFix/>
          </a:blip>
          <a:srcRect b="0" l="1105" r="10461" t="0"/>
          <a:stretch/>
        </p:blipFill>
        <p:spPr>
          <a:xfrm>
            <a:off x="0" y="3452700"/>
            <a:ext cx="4819648" cy="1422850"/>
          </a:xfrm>
          <a:prstGeom prst="rect">
            <a:avLst/>
          </a:prstGeom>
          <a:noFill/>
          <a:ln>
            <a:noFill/>
          </a:ln>
        </p:spPr>
      </p:pic>
      <p:pic>
        <p:nvPicPr>
          <p:cNvPr id="436" name="Google Shape;436;p52"/>
          <p:cNvPicPr preferRelativeResize="0"/>
          <p:nvPr/>
        </p:nvPicPr>
        <p:blipFill rotWithShape="1">
          <a:blip r:embed="rId5">
            <a:alphaModFix/>
          </a:blip>
          <a:srcRect b="0" l="1768" r="9798" t="0"/>
          <a:stretch/>
        </p:blipFill>
        <p:spPr>
          <a:xfrm>
            <a:off x="0" y="2098500"/>
            <a:ext cx="4819648" cy="1422825"/>
          </a:xfrm>
          <a:prstGeom prst="rect">
            <a:avLst/>
          </a:prstGeom>
          <a:noFill/>
          <a:ln>
            <a:noFill/>
          </a:ln>
        </p:spPr>
      </p:pic>
      <p:pic>
        <p:nvPicPr>
          <p:cNvPr id="437" name="Google Shape;437;p52"/>
          <p:cNvPicPr preferRelativeResize="0"/>
          <p:nvPr/>
        </p:nvPicPr>
        <p:blipFill rotWithShape="1">
          <a:blip r:embed="rId6">
            <a:alphaModFix/>
          </a:blip>
          <a:srcRect b="0" l="1104" r="9800" t="0"/>
          <a:stretch/>
        </p:blipFill>
        <p:spPr>
          <a:xfrm>
            <a:off x="0" y="791925"/>
            <a:ext cx="4855776" cy="1422850"/>
          </a:xfrm>
          <a:prstGeom prst="rect">
            <a:avLst/>
          </a:prstGeom>
          <a:noFill/>
          <a:ln>
            <a:noFill/>
          </a:ln>
        </p:spPr>
      </p:pic>
      <p:pic>
        <p:nvPicPr>
          <p:cNvPr id="438" name="Google Shape;438;p52"/>
          <p:cNvPicPr preferRelativeResize="0"/>
          <p:nvPr/>
        </p:nvPicPr>
        <p:blipFill rotWithShape="1">
          <a:blip r:embed="rId4">
            <a:alphaModFix/>
          </a:blip>
          <a:srcRect b="51174" l="100001" r="10460" t="16056"/>
          <a:stretch/>
        </p:blipFill>
        <p:spPr>
          <a:xfrm flipH="1">
            <a:off x="4855773" y="2286850"/>
            <a:ext cx="1509497" cy="1234475"/>
          </a:xfrm>
          <a:prstGeom prst="rect">
            <a:avLst/>
          </a:prstGeom>
          <a:noFill/>
          <a:ln>
            <a:noFill/>
          </a:ln>
        </p:spPr>
      </p:pic>
      <p:sp>
        <p:nvSpPr>
          <p:cNvPr id="439" name="Google Shape;439;p52"/>
          <p:cNvSpPr txBox="1"/>
          <p:nvPr/>
        </p:nvSpPr>
        <p:spPr>
          <a:xfrm>
            <a:off x="1894925" y="747525"/>
            <a:ext cx="1065900" cy="270000"/>
          </a:xfrm>
          <a:prstGeom prst="rect">
            <a:avLst/>
          </a:prstGeom>
          <a:solidFill>
            <a:srgbClr val="13264A"/>
          </a:solidFill>
          <a:ln>
            <a:noFill/>
          </a:ln>
        </p:spPr>
        <p:txBody>
          <a:bodyPr anchorCtr="0" anchor="ctr" bIns="62300" lIns="79125" spcFirstLastPara="1" rIns="79125" wrap="square" tIns="62300">
            <a:noAutofit/>
          </a:bodyPr>
          <a:lstStyle/>
          <a:p>
            <a:pPr indent="0" lvl="0" marL="0" rtl="0" algn="ctr">
              <a:lnSpc>
                <a:spcPct val="90000"/>
              </a:lnSpc>
              <a:spcBef>
                <a:spcPts val="0"/>
              </a:spcBef>
              <a:spcAft>
                <a:spcPts val="0"/>
              </a:spcAft>
              <a:buNone/>
            </a:pPr>
            <a:r>
              <a:rPr b="1" lang="fr-FR" sz="1000">
                <a:solidFill>
                  <a:schemeClr val="lt1"/>
                </a:solidFill>
                <a:latin typeface="Calibri"/>
                <a:ea typeface="Calibri"/>
                <a:cs typeface="Calibri"/>
                <a:sym typeface="Calibri"/>
              </a:rPr>
              <a:t>GMF</a:t>
            </a:r>
            <a:endParaRPr b="0" i="0" sz="1200" u="none" cap="none" strike="noStrike">
              <a:solidFill>
                <a:schemeClr val="lt1"/>
              </a:solidFill>
              <a:latin typeface="Arial"/>
              <a:ea typeface="Arial"/>
              <a:cs typeface="Arial"/>
              <a:sym typeface="Arial"/>
            </a:endParaRPr>
          </a:p>
        </p:txBody>
      </p:sp>
      <p:sp>
        <p:nvSpPr>
          <p:cNvPr id="440" name="Google Shape;440;p52"/>
          <p:cNvSpPr txBox="1"/>
          <p:nvPr/>
        </p:nvSpPr>
        <p:spPr>
          <a:xfrm>
            <a:off x="1894925" y="2100113"/>
            <a:ext cx="1065900" cy="270000"/>
          </a:xfrm>
          <a:prstGeom prst="rect">
            <a:avLst/>
          </a:prstGeom>
          <a:solidFill>
            <a:srgbClr val="13264A"/>
          </a:solidFill>
          <a:ln>
            <a:noFill/>
          </a:ln>
        </p:spPr>
        <p:txBody>
          <a:bodyPr anchorCtr="0" anchor="ctr" bIns="62300" lIns="79125" spcFirstLastPara="1" rIns="79125" wrap="square" tIns="62300">
            <a:noAutofit/>
          </a:bodyPr>
          <a:lstStyle/>
          <a:p>
            <a:pPr indent="0" lvl="0" marL="0" rtl="0" algn="ctr">
              <a:lnSpc>
                <a:spcPct val="90000"/>
              </a:lnSpc>
              <a:spcBef>
                <a:spcPts val="0"/>
              </a:spcBef>
              <a:spcAft>
                <a:spcPts val="0"/>
              </a:spcAft>
              <a:buNone/>
            </a:pPr>
            <a:r>
              <a:rPr b="1" lang="fr-FR" sz="1000">
                <a:solidFill>
                  <a:schemeClr val="lt1"/>
                </a:solidFill>
                <a:latin typeface="Calibri"/>
                <a:ea typeface="Calibri"/>
                <a:cs typeface="Calibri"/>
                <a:sym typeface="Calibri"/>
              </a:rPr>
              <a:t>Direct Assurance</a:t>
            </a:r>
            <a:endParaRPr b="0" i="0" sz="1200" u="none" cap="none" strike="noStrike">
              <a:solidFill>
                <a:schemeClr val="lt1"/>
              </a:solidFill>
              <a:latin typeface="Arial"/>
              <a:ea typeface="Arial"/>
              <a:cs typeface="Arial"/>
              <a:sym typeface="Arial"/>
            </a:endParaRPr>
          </a:p>
        </p:txBody>
      </p:sp>
      <p:sp>
        <p:nvSpPr>
          <p:cNvPr id="441" name="Google Shape;441;p52"/>
          <p:cNvSpPr txBox="1"/>
          <p:nvPr/>
        </p:nvSpPr>
        <p:spPr>
          <a:xfrm>
            <a:off x="1894925" y="3452713"/>
            <a:ext cx="1065900" cy="270000"/>
          </a:xfrm>
          <a:prstGeom prst="rect">
            <a:avLst/>
          </a:prstGeom>
          <a:solidFill>
            <a:srgbClr val="13264A"/>
          </a:solidFill>
          <a:ln>
            <a:noFill/>
          </a:ln>
        </p:spPr>
        <p:txBody>
          <a:bodyPr anchorCtr="0" anchor="ctr" bIns="62300" lIns="79125" spcFirstLastPara="1" rIns="79125" wrap="square" tIns="62300">
            <a:noAutofit/>
          </a:bodyPr>
          <a:lstStyle/>
          <a:p>
            <a:pPr indent="0" lvl="0" marL="0" rtl="0" algn="ctr">
              <a:lnSpc>
                <a:spcPct val="90000"/>
              </a:lnSpc>
              <a:spcBef>
                <a:spcPts val="0"/>
              </a:spcBef>
              <a:spcAft>
                <a:spcPts val="0"/>
              </a:spcAft>
              <a:buNone/>
            </a:pPr>
            <a:r>
              <a:rPr b="1" lang="fr-FR" sz="1000">
                <a:solidFill>
                  <a:schemeClr val="lt1"/>
                </a:solidFill>
                <a:latin typeface="Calibri"/>
                <a:ea typeface="Calibri"/>
                <a:cs typeface="Calibri"/>
                <a:sym typeface="Calibri"/>
              </a:rPr>
              <a:t>l’Oliver Assurance</a:t>
            </a:r>
            <a:endParaRPr b="0" i="0" sz="1200" u="none" cap="none" strike="noStrike">
              <a:solidFill>
                <a:schemeClr val="lt1"/>
              </a:solidFill>
              <a:latin typeface="Arial"/>
              <a:ea typeface="Arial"/>
              <a:cs typeface="Arial"/>
              <a:sym typeface="Arial"/>
            </a:endParaRPr>
          </a:p>
        </p:txBody>
      </p:sp>
      <p:sp>
        <p:nvSpPr>
          <p:cNvPr id="442" name="Google Shape;442;p52"/>
          <p:cNvSpPr txBox="1"/>
          <p:nvPr/>
        </p:nvSpPr>
        <p:spPr>
          <a:xfrm>
            <a:off x="6396363" y="682088"/>
            <a:ext cx="1065900" cy="270000"/>
          </a:xfrm>
          <a:prstGeom prst="rect">
            <a:avLst/>
          </a:prstGeom>
          <a:solidFill>
            <a:srgbClr val="13264A"/>
          </a:solidFill>
          <a:ln>
            <a:noFill/>
          </a:ln>
        </p:spPr>
        <p:txBody>
          <a:bodyPr anchorCtr="0" anchor="ctr" bIns="62300" lIns="79125" spcFirstLastPara="1" rIns="79125" wrap="square" tIns="62300">
            <a:noAutofit/>
          </a:bodyPr>
          <a:lstStyle/>
          <a:p>
            <a:pPr indent="0" lvl="0" marL="0" rtl="0" algn="ctr">
              <a:lnSpc>
                <a:spcPct val="90000"/>
              </a:lnSpc>
              <a:spcBef>
                <a:spcPts val="0"/>
              </a:spcBef>
              <a:spcAft>
                <a:spcPts val="0"/>
              </a:spcAft>
              <a:buNone/>
            </a:pPr>
            <a:r>
              <a:rPr b="1" lang="fr-FR" sz="1000">
                <a:solidFill>
                  <a:schemeClr val="lt1"/>
                </a:solidFill>
                <a:latin typeface="Calibri"/>
                <a:ea typeface="Calibri"/>
                <a:cs typeface="Calibri"/>
                <a:sym typeface="Calibri"/>
              </a:rPr>
              <a:t>APRIL Moto</a:t>
            </a:r>
            <a:endParaRPr b="0" i="0" sz="1200" u="none" cap="none" strike="noStrike">
              <a:solidFill>
                <a:schemeClr val="lt1"/>
              </a:solidFill>
              <a:latin typeface="Arial"/>
              <a:ea typeface="Arial"/>
              <a:cs typeface="Arial"/>
              <a:sym typeface="Arial"/>
            </a:endParaRPr>
          </a:p>
        </p:txBody>
      </p:sp>
      <p:sp>
        <p:nvSpPr>
          <p:cNvPr id="443" name="Google Shape;443;p52"/>
          <p:cNvSpPr txBox="1"/>
          <p:nvPr/>
        </p:nvSpPr>
        <p:spPr>
          <a:xfrm>
            <a:off x="6528325" y="2571750"/>
            <a:ext cx="2198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On observe que chaque entreprise est très bonne sur le thème du service connectée et plus </a:t>
            </a:r>
            <a:r>
              <a:rPr lang="fr-FR">
                <a:latin typeface="Calibri"/>
                <a:ea typeface="Calibri"/>
                <a:cs typeface="Calibri"/>
                <a:sym typeface="Calibri"/>
              </a:rPr>
              <a:t>mauvaise</a:t>
            </a:r>
            <a:r>
              <a:rPr lang="fr-FR">
                <a:latin typeface="Calibri"/>
                <a:ea typeface="Calibri"/>
                <a:cs typeface="Calibri"/>
                <a:sym typeface="Calibri"/>
              </a:rPr>
              <a:t> sur les réparations. GMF semble mauvais sur la gestion de contrat par rapport à ses concurrents. </a:t>
            </a:r>
            <a:endParaRPr>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3"/>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3.3</a:t>
            </a:r>
            <a:endParaRPr/>
          </a:p>
        </p:txBody>
      </p:sp>
      <p:sp>
        <p:nvSpPr>
          <p:cNvPr id="449" name="Google Shape;449;p53"/>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Analyse des sentiments</a:t>
            </a:r>
            <a:endParaRPr>
              <a:solidFill>
                <a:schemeClr val="accent6"/>
              </a:solidFill>
            </a:endParaRPr>
          </a:p>
        </p:txBody>
      </p:sp>
      <p:sp>
        <p:nvSpPr>
          <p:cNvPr id="450" name="Google Shape;450;p53"/>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t>Mesurer la positivité d’un commentaire</a:t>
            </a:r>
            <a:endParaRPr/>
          </a:p>
          <a:p>
            <a:pPr indent="-279400" lvl="0" marL="393700" rtl="0" algn="l">
              <a:lnSpc>
                <a:spcPct val="90000"/>
              </a:lnSpc>
              <a:spcBef>
                <a:spcPts val="200"/>
              </a:spcBef>
              <a:spcAft>
                <a:spcPts val="0"/>
              </a:spcAft>
              <a:buSzPts val="1400"/>
              <a:buChar char="▪"/>
            </a:pPr>
            <a:r>
              <a:rPr lang="fr-FR" sz="1600"/>
              <a:t>Comparer avec les notes données</a:t>
            </a:r>
            <a:endParaRPr sz="1600"/>
          </a:p>
          <a:p>
            <a:pPr indent="0" lvl="0" marL="0" rtl="0" algn="l">
              <a:lnSpc>
                <a:spcPct val="90000"/>
              </a:lnSpc>
              <a:spcBef>
                <a:spcPts val="200"/>
              </a:spcBef>
              <a:spcAft>
                <a:spcPts val="0"/>
              </a:spcAft>
              <a:buNone/>
            </a:pPr>
            <a:r>
              <a:t/>
            </a:r>
            <a:endParaRPr sz="1600"/>
          </a:p>
        </p:txBody>
      </p:sp>
      <p:sp>
        <p:nvSpPr>
          <p:cNvPr id="451" name="Google Shape;451;p53"/>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4"/>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DistilBERT base uncased finetuned SST-2</a:t>
            </a:r>
            <a:endParaRPr/>
          </a:p>
        </p:txBody>
      </p:sp>
      <p:sp>
        <p:nvSpPr>
          <p:cNvPr id="458" name="Google Shape;458;p54"/>
          <p:cNvSpPr txBox="1"/>
          <p:nvPr>
            <p:ph idx="4294967295" type="body"/>
          </p:nvPr>
        </p:nvSpPr>
        <p:spPr>
          <a:xfrm>
            <a:off x="324000" y="923400"/>
            <a:ext cx="6928800" cy="3510000"/>
          </a:xfrm>
          <a:prstGeom prst="rect">
            <a:avLst/>
          </a:prstGeom>
        </p:spPr>
        <p:txBody>
          <a:bodyPr anchorCtr="0" anchor="t" bIns="38475" lIns="62300" spcFirstLastPara="1" rIns="31150" wrap="square" tIns="38475">
            <a:noAutofit/>
          </a:bodyPr>
          <a:lstStyle/>
          <a:p>
            <a:pPr indent="0" lvl="0" marL="0" rtl="0" algn="l">
              <a:spcBef>
                <a:spcPts val="200"/>
              </a:spcBef>
              <a:spcAft>
                <a:spcPts val="0"/>
              </a:spcAft>
              <a:buNone/>
            </a:pPr>
            <a:r>
              <a:rPr lang="fr-FR"/>
              <a:t>DistilBert Model transformer with a sequence classification/regression head on top</a:t>
            </a:r>
            <a:endParaRPr/>
          </a:p>
          <a:p>
            <a:pPr indent="0" lvl="0" marL="0" rtl="0" algn="l">
              <a:spcBef>
                <a:spcPts val="200"/>
              </a:spcBef>
              <a:spcAft>
                <a:spcPts val="0"/>
              </a:spcAft>
              <a:buNone/>
            </a:pPr>
            <a:r>
              <a:t/>
            </a:r>
            <a:endParaRPr/>
          </a:p>
          <a:p>
            <a:pPr indent="-317500" lvl="0" marL="457200" rtl="0" algn="l">
              <a:spcBef>
                <a:spcPts val="200"/>
              </a:spcBef>
              <a:spcAft>
                <a:spcPts val="0"/>
              </a:spcAft>
              <a:buSzPts val="1400"/>
              <a:buChar char="▪"/>
            </a:pPr>
            <a:r>
              <a:rPr lang="fr-FR"/>
              <a:t>Developed by: Hugging Face</a:t>
            </a:r>
            <a:endParaRPr/>
          </a:p>
          <a:p>
            <a:pPr indent="-317500" lvl="0" marL="457200" rtl="0" algn="l">
              <a:spcBef>
                <a:spcPts val="0"/>
              </a:spcBef>
              <a:spcAft>
                <a:spcPts val="0"/>
              </a:spcAft>
              <a:buSzPts val="1400"/>
              <a:buChar char="▪"/>
            </a:pPr>
            <a:r>
              <a:rPr lang="fr-FR"/>
              <a:t>Model Type: Text Classification</a:t>
            </a:r>
            <a:endParaRPr/>
          </a:p>
          <a:p>
            <a:pPr indent="-317500" lvl="0" marL="457200" rtl="0" algn="l">
              <a:spcBef>
                <a:spcPts val="0"/>
              </a:spcBef>
              <a:spcAft>
                <a:spcPts val="0"/>
              </a:spcAft>
              <a:buSzPts val="1400"/>
              <a:buChar char="▪"/>
            </a:pPr>
            <a:r>
              <a:rPr lang="fr-FR"/>
              <a:t>Language(s): English</a:t>
            </a:r>
            <a:endParaRPr/>
          </a:p>
        </p:txBody>
      </p:sp>
      <p:pic>
        <p:nvPicPr>
          <p:cNvPr id="459" name="Google Shape;459;p54"/>
          <p:cNvPicPr preferRelativeResize="0"/>
          <p:nvPr/>
        </p:nvPicPr>
        <p:blipFill>
          <a:blip r:embed="rId3">
            <a:alphaModFix/>
          </a:blip>
          <a:stretch>
            <a:fillRect/>
          </a:stretch>
        </p:blipFill>
        <p:spPr>
          <a:xfrm>
            <a:off x="177550" y="2079750"/>
            <a:ext cx="8788910" cy="2294449"/>
          </a:xfrm>
          <a:prstGeom prst="rect">
            <a:avLst/>
          </a:prstGeom>
          <a:noFill/>
          <a:ln>
            <a:noFill/>
          </a:ln>
        </p:spPr>
      </p:pic>
      <p:pic>
        <p:nvPicPr>
          <p:cNvPr id="460" name="Google Shape;460;p54"/>
          <p:cNvPicPr preferRelativeResize="0"/>
          <p:nvPr/>
        </p:nvPicPr>
        <p:blipFill>
          <a:blip r:embed="rId4">
            <a:alphaModFix/>
          </a:blip>
          <a:stretch>
            <a:fillRect/>
          </a:stretch>
        </p:blipFill>
        <p:spPr>
          <a:xfrm>
            <a:off x="3523138" y="1212850"/>
            <a:ext cx="2097174" cy="1132450"/>
          </a:xfrm>
          <a:prstGeom prst="rect">
            <a:avLst/>
          </a:prstGeom>
          <a:noFill/>
          <a:ln>
            <a:noFill/>
          </a:ln>
        </p:spPr>
      </p:pic>
      <p:sp>
        <p:nvSpPr>
          <p:cNvPr id="461" name="Google Shape;461;p54"/>
          <p:cNvSpPr txBox="1"/>
          <p:nvPr/>
        </p:nvSpPr>
        <p:spPr>
          <a:xfrm>
            <a:off x="572700" y="4094550"/>
            <a:ext cx="799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On observe que le score de positivité est proche de 0 ( avis négatif) sur les commentaires notés 1 ou 2 et que la répartition est assez semblable. Plus la note augmente, plus le score de positivité calculé par le modèle augmente, les résultats sont cohérents.  </a:t>
            </a: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5"/>
          <p:cNvPicPr preferRelativeResize="0"/>
          <p:nvPr/>
        </p:nvPicPr>
        <p:blipFill>
          <a:blip r:embed="rId3">
            <a:alphaModFix/>
          </a:blip>
          <a:stretch>
            <a:fillRect/>
          </a:stretch>
        </p:blipFill>
        <p:spPr>
          <a:xfrm>
            <a:off x="6390500" y="554800"/>
            <a:ext cx="2712374" cy="1476301"/>
          </a:xfrm>
          <a:prstGeom prst="rect">
            <a:avLst/>
          </a:prstGeom>
          <a:noFill/>
          <a:ln>
            <a:noFill/>
          </a:ln>
        </p:spPr>
      </p:pic>
      <p:sp>
        <p:nvSpPr>
          <p:cNvPr id="468" name="Google Shape;468;p55"/>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NLTK Vader ( Valence Aware Dictionary for Sentiment Reasoning)</a:t>
            </a:r>
            <a:endParaRPr/>
          </a:p>
        </p:txBody>
      </p:sp>
      <p:sp>
        <p:nvSpPr>
          <p:cNvPr id="469" name="Google Shape;469;p55"/>
          <p:cNvSpPr txBox="1"/>
          <p:nvPr>
            <p:ph idx="4294967295" type="body"/>
          </p:nvPr>
        </p:nvSpPr>
        <p:spPr>
          <a:xfrm>
            <a:off x="324000" y="923400"/>
            <a:ext cx="6928800" cy="3510000"/>
          </a:xfrm>
          <a:prstGeom prst="rect">
            <a:avLst/>
          </a:prstGeom>
        </p:spPr>
        <p:txBody>
          <a:bodyPr anchorCtr="0" anchor="t" bIns="38475" lIns="62300" spcFirstLastPara="1" rIns="31150" wrap="square" tIns="38475">
            <a:noAutofit/>
          </a:bodyPr>
          <a:lstStyle/>
          <a:p>
            <a:pPr indent="0" lvl="0" marL="0" rtl="0" algn="l">
              <a:spcBef>
                <a:spcPts val="200"/>
              </a:spcBef>
              <a:spcAft>
                <a:spcPts val="0"/>
              </a:spcAft>
              <a:buNone/>
            </a:pPr>
            <a:r>
              <a:rPr lang="fr-FR"/>
              <a:t>M</a:t>
            </a:r>
            <a:r>
              <a:rPr lang="fr-FR"/>
              <a:t>odule that provides sentiment scores based on the words used.</a:t>
            </a:r>
            <a:endParaRPr/>
          </a:p>
          <a:p>
            <a:pPr indent="-317500" lvl="0" marL="457200" rtl="0" algn="l">
              <a:spcBef>
                <a:spcPts val="200"/>
              </a:spcBef>
              <a:spcAft>
                <a:spcPts val="0"/>
              </a:spcAft>
              <a:buSzPts val="1400"/>
              <a:buChar char="▪"/>
            </a:pPr>
            <a:r>
              <a:rPr lang="fr-FR"/>
              <a:t>Hutto, C.J. &amp; Gilbert, E.E. (2014). VADER: A Parsimonious Rule-based Model for Sentiment Analysis of Social Media Text. Eighth International Conference on Weblogs and Social Media (ICWSM-14). Ann Arbor, MI, June 2014.</a:t>
            </a:r>
            <a:endParaRPr/>
          </a:p>
          <a:p>
            <a:pPr indent="0" lvl="0" marL="457200" rtl="0" algn="l">
              <a:spcBef>
                <a:spcPts val="200"/>
              </a:spcBef>
              <a:spcAft>
                <a:spcPts val="0"/>
              </a:spcAft>
              <a:buNone/>
            </a:pPr>
            <a:r>
              <a:t/>
            </a:r>
            <a:endParaRPr/>
          </a:p>
        </p:txBody>
      </p:sp>
      <p:pic>
        <p:nvPicPr>
          <p:cNvPr id="470" name="Google Shape;470;p55"/>
          <p:cNvPicPr preferRelativeResize="0"/>
          <p:nvPr/>
        </p:nvPicPr>
        <p:blipFill>
          <a:blip r:embed="rId4">
            <a:alphaModFix/>
          </a:blip>
          <a:stretch>
            <a:fillRect/>
          </a:stretch>
        </p:blipFill>
        <p:spPr>
          <a:xfrm>
            <a:off x="-275" y="1985040"/>
            <a:ext cx="9144002" cy="2387171"/>
          </a:xfrm>
          <a:prstGeom prst="rect">
            <a:avLst/>
          </a:prstGeom>
          <a:noFill/>
          <a:ln>
            <a:noFill/>
          </a:ln>
        </p:spPr>
      </p:pic>
      <p:sp>
        <p:nvSpPr>
          <p:cNvPr id="471" name="Google Shape;471;p55"/>
          <p:cNvSpPr txBox="1"/>
          <p:nvPr/>
        </p:nvSpPr>
        <p:spPr>
          <a:xfrm>
            <a:off x="572700" y="4094550"/>
            <a:ext cx="799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Comme pour le modèle Bert les notes 1 et 2 sont assez proches ainsi que 4 et 5 </a:t>
            </a:r>
            <a:r>
              <a:rPr lang="fr-FR">
                <a:latin typeface="Calibri"/>
                <a:ea typeface="Calibri"/>
                <a:cs typeface="Calibri"/>
                <a:sym typeface="Calibri"/>
              </a:rPr>
              <a:t>. Ainsi on observe que les notes de positivités peuvent être divisées en 3 classes (0-1 : négatif , 3:neutre, 4-5 positif). Il y a donc bien une corrélation entre la note et les scores de positivité découverts.  </a:t>
            </a:r>
            <a:endParaRPr>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6"/>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3.4</a:t>
            </a:r>
            <a:endParaRPr/>
          </a:p>
        </p:txBody>
      </p:sp>
      <p:sp>
        <p:nvSpPr>
          <p:cNvPr id="477" name="Google Shape;477;p56"/>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Prédiction de la note</a:t>
            </a:r>
            <a:endParaRPr>
              <a:solidFill>
                <a:schemeClr val="accent6"/>
              </a:solidFill>
            </a:endParaRPr>
          </a:p>
        </p:txBody>
      </p:sp>
      <p:sp>
        <p:nvSpPr>
          <p:cNvPr id="478" name="Google Shape;478;p56"/>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t>Réussir à prédire une note le plus </a:t>
            </a:r>
            <a:r>
              <a:rPr lang="fr-FR" sz="1600"/>
              <a:t>précisément</a:t>
            </a:r>
            <a:r>
              <a:rPr lang="fr-FR" sz="1600"/>
              <a:t> possible sur un dataset non noté</a:t>
            </a:r>
            <a:endParaRPr sz="1600"/>
          </a:p>
          <a:p>
            <a:pPr indent="-292100" lvl="0" marL="393700" rtl="0" algn="l">
              <a:lnSpc>
                <a:spcPct val="90000"/>
              </a:lnSpc>
              <a:spcBef>
                <a:spcPts val="200"/>
              </a:spcBef>
              <a:spcAft>
                <a:spcPts val="0"/>
              </a:spcAft>
              <a:buSzPts val="1600"/>
              <a:buChar char="▪"/>
            </a:pPr>
            <a:r>
              <a:rPr lang="fr-FR" sz="1600"/>
              <a:t>Minimiser la RMSE (erreur quadratique moyenne)</a:t>
            </a:r>
            <a:endParaRPr sz="1600"/>
          </a:p>
        </p:txBody>
      </p:sp>
      <p:sp>
        <p:nvSpPr>
          <p:cNvPr id="479" name="Google Shape;479;p56"/>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7"/>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FastText supervised model - shallow NN </a:t>
            </a:r>
            <a:endParaRPr/>
          </a:p>
        </p:txBody>
      </p:sp>
      <p:sp>
        <p:nvSpPr>
          <p:cNvPr id="486" name="Google Shape;486;p57"/>
          <p:cNvSpPr txBox="1"/>
          <p:nvPr>
            <p:ph idx="4294967295" type="body"/>
          </p:nvPr>
        </p:nvSpPr>
        <p:spPr>
          <a:xfrm>
            <a:off x="324000" y="645100"/>
            <a:ext cx="8734500" cy="3510000"/>
          </a:xfrm>
          <a:prstGeom prst="rect">
            <a:avLst/>
          </a:prstGeom>
        </p:spPr>
        <p:txBody>
          <a:bodyPr anchorCtr="0" anchor="t" bIns="38475" lIns="62300" spcFirstLastPara="1" rIns="31150" wrap="square" tIns="38475">
            <a:noAutofit/>
          </a:bodyPr>
          <a:lstStyle/>
          <a:p>
            <a:pPr indent="0" lvl="0" marL="0" rtl="0" algn="l">
              <a:spcBef>
                <a:spcPts val="200"/>
              </a:spcBef>
              <a:spcAft>
                <a:spcPts val="0"/>
              </a:spcAft>
              <a:buNone/>
            </a:pPr>
            <a:r>
              <a:rPr lang="fr-FR"/>
              <a:t>FastText is a library for text classification and representation. It transforms text into continuous vectors that can later be used on any language related task. It rely on shallow NN model architecture</a:t>
            </a:r>
            <a:endParaRPr/>
          </a:p>
          <a:p>
            <a:pPr indent="0" lvl="0" marL="0" rtl="0" algn="l">
              <a:spcBef>
                <a:spcPts val="200"/>
              </a:spcBef>
              <a:spcAft>
                <a:spcPts val="0"/>
              </a:spcAft>
              <a:buNone/>
            </a:pPr>
            <a:r>
              <a:t/>
            </a:r>
            <a:endParaRPr/>
          </a:p>
          <a:p>
            <a:pPr indent="0" lvl="0" marL="457200" rtl="0" algn="l">
              <a:spcBef>
                <a:spcPts val="200"/>
              </a:spcBef>
              <a:spcAft>
                <a:spcPts val="0"/>
              </a:spcAft>
              <a:buNone/>
            </a:pPr>
            <a:r>
              <a:t/>
            </a:r>
            <a:endParaRPr/>
          </a:p>
        </p:txBody>
      </p:sp>
      <p:sp>
        <p:nvSpPr>
          <p:cNvPr id="487" name="Google Shape;487;p57"/>
          <p:cNvSpPr txBox="1"/>
          <p:nvPr/>
        </p:nvSpPr>
        <p:spPr>
          <a:xfrm>
            <a:off x="3051950" y="3315075"/>
            <a:ext cx="567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Le modèle arrive très bien à prédire les notes 1 avec une accuracy de 96%, cependant il confond beaucoup de note 2 avec la note 1 et l’accuracy de la note 2 est de seulement 2%. Ainsi, les notes 1 et 5 ( les extrêmes) semblent plus simples à prédire que les notes </a:t>
            </a:r>
            <a:r>
              <a:rPr lang="fr-FR">
                <a:latin typeface="Calibri"/>
                <a:ea typeface="Calibri"/>
                <a:cs typeface="Calibri"/>
                <a:sym typeface="Calibri"/>
              </a:rPr>
              <a:t>intermédiaires.</a:t>
            </a:r>
            <a:endParaRPr>
              <a:latin typeface="Calibri"/>
              <a:ea typeface="Calibri"/>
              <a:cs typeface="Calibri"/>
              <a:sym typeface="Calibri"/>
            </a:endParaRPr>
          </a:p>
        </p:txBody>
      </p:sp>
      <p:pic>
        <p:nvPicPr>
          <p:cNvPr id="488" name="Google Shape;488;p57"/>
          <p:cNvPicPr preferRelativeResize="0"/>
          <p:nvPr/>
        </p:nvPicPr>
        <p:blipFill>
          <a:blip r:embed="rId3">
            <a:alphaModFix/>
          </a:blip>
          <a:stretch>
            <a:fillRect/>
          </a:stretch>
        </p:blipFill>
        <p:spPr>
          <a:xfrm>
            <a:off x="8409875" y="129700"/>
            <a:ext cx="515400" cy="515400"/>
          </a:xfrm>
          <a:prstGeom prst="rect">
            <a:avLst/>
          </a:prstGeom>
          <a:noFill/>
          <a:ln>
            <a:noFill/>
          </a:ln>
        </p:spPr>
      </p:pic>
      <p:sp>
        <p:nvSpPr>
          <p:cNvPr id="489" name="Google Shape;489;p57"/>
          <p:cNvSpPr/>
          <p:nvPr/>
        </p:nvSpPr>
        <p:spPr>
          <a:xfrm>
            <a:off x="324000" y="1267325"/>
            <a:ext cx="1246500" cy="16101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epoch</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10</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wordNgrams</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2</a:t>
            </a:r>
            <a:endParaRPr b="0" i="0" sz="1000" u="none" cap="none" strike="noStrike">
              <a:solidFill>
                <a:srgbClr val="746458"/>
              </a:solidFill>
              <a:latin typeface="Calibri"/>
              <a:ea typeface="Calibri"/>
              <a:cs typeface="Calibri"/>
              <a:sym typeface="Calibri"/>
            </a:endParaRPr>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lr</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0.1</a:t>
            </a:r>
            <a:endParaRPr sz="1200"/>
          </a:p>
          <a:p>
            <a:pPr indent="-152400" lvl="0" marL="152400" rtl="0" algn="l">
              <a:lnSpc>
                <a:spcPct val="90000"/>
              </a:lnSpc>
              <a:spcBef>
                <a:spcPts val="50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loss</a:t>
            </a:r>
            <a:endParaRPr sz="1200"/>
          </a:p>
          <a:p>
            <a:pPr indent="-152400" lvl="1" marL="469900" rtl="0" algn="l">
              <a:lnSpc>
                <a:spcPct val="90000"/>
              </a:lnSpc>
              <a:spcBef>
                <a:spcPts val="200"/>
              </a:spcBef>
              <a:spcAft>
                <a:spcPts val="0"/>
              </a:spcAft>
              <a:buClr>
                <a:schemeClr val="accent3"/>
              </a:buClr>
              <a:buSzPts val="1000"/>
              <a:buChar char="–"/>
            </a:pPr>
            <a:r>
              <a:rPr lang="fr-FR" sz="1000">
                <a:solidFill>
                  <a:srgbClr val="746458"/>
                </a:solidFill>
                <a:latin typeface="Calibri"/>
                <a:ea typeface="Calibri"/>
                <a:cs typeface="Calibri"/>
                <a:sym typeface="Calibri"/>
              </a:rPr>
              <a:t>ova</a:t>
            </a:r>
            <a:endParaRPr sz="1000">
              <a:solidFill>
                <a:srgbClr val="746458"/>
              </a:solidFill>
              <a:latin typeface="Calibri"/>
              <a:ea typeface="Calibri"/>
              <a:cs typeface="Calibri"/>
              <a:sym typeface="Calibri"/>
            </a:endParaRPr>
          </a:p>
          <a:p>
            <a:pPr indent="0" lvl="0" marL="0" rtl="0" algn="l">
              <a:lnSpc>
                <a:spcPct val="135714"/>
              </a:lnSpc>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a:p>
            <a:pPr indent="0" lvl="0" marL="0" rtl="0" algn="l">
              <a:lnSpc>
                <a:spcPct val="90000"/>
              </a:lnSpc>
              <a:spcBef>
                <a:spcPts val="200"/>
              </a:spcBef>
              <a:spcAft>
                <a:spcPts val="0"/>
              </a:spcAft>
              <a:buNone/>
            </a:pPr>
            <a:r>
              <a:t/>
            </a:r>
            <a:endParaRPr sz="1000">
              <a:solidFill>
                <a:srgbClr val="746458"/>
              </a:solidFill>
              <a:latin typeface="Calibri"/>
              <a:ea typeface="Calibri"/>
              <a:cs typeface="Calibri"/>
              <a:sym typeface="Calibri"/>
            </a:endParaRPr>
          </a:p>
        </p:txBody>
      </p:sp>
      <p:sp>
        <p:nvSpPr>
          <p:cNvPr id="490" name="Google Shape;490;p57"/>
          <p:cNvSpPr/>
          <p:nvPr/>
        </p:nvSpPr>
        <p:spPr>
          <a:xfrm>
            <a:off x="347721" y="1087055"/>
            <a:ext cx="45846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Paramètre du modèle</a:t>
            </a:r>
            <a:endParaRPr b="0" i="0" sz="1200" u="none" cap="none" strike="noStrike">
              <a:solidFill>
                <a:srgbClr val="000000"/>
              </a:solidFill>
              <a:latin typeface="Arial"/>
              <a:ea typeface="Arial"/>
              <a:cs typeface="Arial"/>
              <a:sym typeface="Arial"/>
            </a:endParaRPr>
          </a:p>
        </p:txBody>
      </p:sp>
      <p:cxnSp>
        <p:nvCxnSpPr>
          <p:cNvPr id="491" name="Google Shape;491;p57"/>
          <p:cNvCxnSpPr/>
          <p:nvPr/>
        </p:nvCxnSpPr>
        <p:spPr>
          <a:xfrm rot="10800000">
            <a:off x="324000" y="1303625"/>
            <a:ext cx="1755600" cy="6000"/>
          </a:xfrm>
          <a:prstGeom prst="straightConnector1">
            <a:avLst/>
          </a:prstGeom>
          <a:noFill/>
          <a:ln cap="flat" cmpd="sng" w="19050">
            <a:solidFill>
              <a:srgbClr val="A29E9A"/>
            </a:solidFill>
            <a:prstDash val="solid"/>
            <a:round/>
            <a:headEnd len="sm" w="sm" type="none"/>
            <a:tailEnd len="sm" w="sm" type="none"/>
          </a:ln>
        </p:spPr>
      </p:cxnSp>
      <p:pic>
        <p:nvPicPr>
          <p:cNvPr id="492" name="Google Shape;492;p57"/>
          <p:cNvPicPr preferRelativeResize="0"/>
          <p:nvPr/>
        </p:nvPicPr>
        <p:blipFill rotWithShape="1">
          <a:blip r:embed="rId4">
            <a:alphaModFix/>
          </a:blip>
          <a:srcRect b="0" l="0" r="0" t="0"/>
          <a:stretch/>
        </p:blipFill>
        <p:spPr>
          <a:xfrm>
            <a:off x="347726" y="1110401"/>
            <a:ext cx="184013" cy="184013"/>
          </a:xfrm>
          <a:prstGeom prst="rect">
            <a:avLst/>
          </a:prstGeom>
          <a:noFill/>
          <a:ln>
            <a:noFill/>
          </a:ln>
        </p:spPr>
      </p:pic>
      <p:pic>
        <p:nvPicPr>
          <p:cNvPr id="493" name="Google Shape;493;p57"/>
          <p:cNvPicPr preferRelativeResize="0"/>
          <p:nvPr/>
        </p:nvPicPr>
        <p:blipFill>
          <a:blip r:embed="rId5">
            <a:alphaModFix/>
          </a:blip>
          <a:stretch>
            <a:fillRect/>
          </a:stretch>
        </p:blipFill>
        <p:spPr>
          <a:xfrm>
            <a:off x="156950" y="3029550"/>
            <a:ext cx="2576055" cy="1808250"/>
          </a:xfrm>
          <a:prstGeom prst="rect">
            <a:avLst/>
          </a:prstGeom>
          <a:noFill/>
          <a:ln>
            <a:noFill/>
          </a:ln>
        </p:spPr>
      </p:pic>
      <p:sp>
        <p:nvSpPr>
          <p:cNvPr id="494" name="Google Shape;494;p57"/>
          <p:cNvSpPr txBox="1"/>
          <p:nvPr/>
        </p:nvSpPr>
        <p:spPr>
          <a:xfrm>
            <a:off x="499050" y="4799425"/>
            <a:ext cx="19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Accuracy Total : 52.6 % </a:t>
            </a:r>
            <a:endParaRPr>
              <a:latin typeface="Calibri"/>
              <a:ea typeface="Calibri"/>
              <a:cs typeface="Calibri"/>
              <a:sym typeface="Calibri"/>
            </a:endParaRPr>
          </a:p>
        </p:txBody>
      </p:sp>
      <p:pic>
        <p:nvPicPr>
          <p:cNvPr id="495" name="Google Shape;495;p57"/>
          <p:cNvPicPr preferRelativeResize="0"/>
          <p:nvPr/>
        </p:nvPicPr>
        <p:blipFill>
          <a:blip r:embed="rId6">
            <a:alphaModFix/>
          </a:blip>
          <a:stretch>
            <a:fillRect/>
          </a:stretch>
        </p:blipFill>
        <p:spPr>
          <a:xfrm>
            <a:off x="1271250" y="1376525"/>
            <a:ext cx="7654027" cy="16530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8"/>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Traditional ML model - Lazy Predict</a:t>
            </a:r>
            <a:endParaRPr/>
          </a:p>
        </p:txBody>
      </p:sp>
      <p:pic>
        <p:nvPicPr>
          <p:cNvPr id="502" name="Google Shape;502;p58"/>
          <p:cNvPicPr preferRelativeResize="0"/>
          <p:nvPr/>
        </p:nvPicPr>
        <p:blipFill rotWithShape="1">
          <a:blip r:embed="rId3">
            <a:alphaModFix/>
          </a:blip>
          <a:srcRect b="0" l="0" r="12087" t="0"/>
          <a:stretch/>
        </p:blipFill>
        <p:spPr>
          <a:xfrm>
            <a:off x="2073025" y="708325"/>
            <a:ext cx="3003876" cy="4190974"/>
          </a:xfrm>
          <a:prstGeom prst="rect">
            <a:avLst/>
          </a:prstGeom>
          <a:noFill/>
          <a:ln>
            <a:noFill/>
          </a:ln>
        </p:spPr>
      </p:pic>
      <p:pic>
        <p:nvPicPr>
          <p:cNvPr id="503" name="Google Shape;503;p58"/>
          <p:cNvPicPr preferRelativeResize="0"/>
          <p:nvPr/>
        </p:nvPicPr>
        <p:blipFill rotWithShape="1">
          <a:blip r:embed="rId4">
            <a:alphaModFix/>
          </a:blip>
          <a:srcRect b="0" l="0" r="11039" t="0"/>
          <a:stretch/>
        </p:blipFill>
        <p:spPr>
          <a:xfrm>
            <a:off x="5452905" y="702200"/>
            <a:ext cx="3302689" cy="4190975"/>
          </a:xfrm>
          <a:prstGeom prst="rect">
            <a:avLst/>
          </a:prstGeom>
          <a:noFill/>
          <a:ln>
            <a:noFill/>
          </a:ln>
        </p:spPr>
      </p:pic>
      <p:sp>
        <p:nvSpPr>
          <p:cNvPr id="504" name="Google Shape;504;p58"/>
          <p:cNvSpPr/>
          <p:nvPr/>
        </p:nvSpPr>
        <p:spPr>
          <a:xfrm rot="-5400000">
            <a:off x="3540285" y="2624968"/>
            <a:ext cx="3801600" cy="407400"/>
          </a:xfrm>
          <a:prstGeom prst="rect">
            <a:avLst/>
          </a:prstGeom>
          <a:noFill/>
          <a:ln>
            <a:noFill/>
          </a:ln>
        </p:spPr>
        <p:txBody>
          <a:bodyPr anchorCtr="0" anchor="t" bIns="38475" lIns="62300" spcFirstLastPara="1" rIns="31150" wrap="square" tIns="38475">
            <a:noAutofit/>
          </a:bodyPr>
          <a:lstStyle/>
          <a:p>
            <a:pPr indent="0" lvl="0" marL="0" marR="0" rtl="0" algn="ctr">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Classification</a:t>
            </a:r>
            <a:endParaRPr b="0" i="0" sz="1200" u="none" cap="none" strike="noStrike">
              <a:solidFill>
                <a:srgbClr val="000000"/>
              </a:solidFill>
              <a:latin typeface="Arial"/>
              <a:ea typeface="Arial"/>
              <a:cs typeface="Arial"/>
              <a:sym typeface="Arial"/>
            </a:endParaRPr>
          </a:p>
        </p:txBody>
      </p:sp>
      <p:sp>
        <p:nvSpPr>
          <p:cNvPr id="505" name="Google Shape;505;p58"/>
          <p:cNvSpPr/>
          <p:nvPr/>
        </p:nvSpPr>
        <p:spPr>
          <a:xfrm rot="-5400000">
            <a:off x="3321894" y="2734997"/>
            <a:ext cx="3800490" cy="137640"/>
          </a:xfrm>
          <a:custGeom>
            <a:rect b="b" l="l" r="r" t="t"/>
            <a:pathLst>
              <a:path extrusionOk="0" h="99200" w="2313845">
                <a:moveTo>
                  <a:pt x="0" y="419"/>
                </a:moveTo>
                <a:lnTo>
                  <a:pt x="1049474" y="419"/>
                </a:lnTo>
                <a:lnTo>
                  <a:pt x="1163231" y="99200"/>
                </a:lnTo>
                <a:lnTo>
                  <a:pt x="1270356" y="1891"/>
                </a:lnTo>
                <a:lnTo>
                  <a:pt x="2313845" y="0"/>
                </a:lnTo>
              </a:path>
            </a:pathLst>
          </a:custGeom>
          <a:noFill/>
          <a:ln cap="flat" cmpd="sng" w="19050">
            <a:solidFill>
              <a:schemeClr val="accent4"/>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506" name="Google Shape;506;p58"/>
          <p:cNvSpPr/>
          <p:nvPr/>
        </p:nvSpPr>
        <p:spPr>
          <a:xfrm rot="-5400000">
            <a:off x="7226110" y="2599293"/>
            <a:ext cx="3801600" cy="407400"/>
          </a:xfrm>
          <a:prstGeom prst="rect">
            <a:avLst/>
          </a:prstGeom>
          <a:noFill/>
          <a:ln>
            <a:noFill/>
          </a:ln>
        </p:spPr>
        <p:txBody>
          <a:bodyPr anchorCtr="0" anchor="t" bIns="38475" lIns="62300" spcFirstLastPara="1" rIns="31150" wrap="square" tIns="38475">
            <a:noAutofit/>
          </a:bodyPr>
          <a:lstStyle/>
          <a:p>
            <a:pPr indent="0" lvl="0" marL="0" marR="0" rtl="0" algn="ctr">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Regression</a:t>
            </a:r>
            <a:endParaRPr b="0" i="0" sz="1200" u="none" cap="none" strike="noStrike">
              <a:solidFill>
                <a:srgbClr val="000000"/>
              </a:solidFill>
              <a:latin typeface="Arial"/>
              <a:ea typeface="Arial"/>
              <a:cs typeface="Arial"/>
              <a:sym typeface="Arial"/>
            </a:endParaRPr>
          </a:p>
        </p:txBody>
      </p:sp>
      <p:sp>
        <p:nvSpPr>
          <p:cNvPr id="507" name="Google Shape;507;p58"/>
          <p:cNvSpPr/>
          <p:nvPr/>
        </p:nvSpPr>
        <p:spPr>
          <a:xfrm rot="-5400000">
            <a:off x="6991319" y="2734997"/>
            <a:ext cx="3800490" cy="137640"/>
          </a:xfrm>
          <a:custGeom>
            <a:rect b="b" l="l" r="r" t="t"/>
            <a:pathLst>
              <a:path extrusionOk="0" h="99200" w="2313845">
                <a:moveTo>
                  <a:pt x="0" y="419"/>
                </a:moveTo>
                <a:lnTo>
                  <a:pt x="1049474" y="419"/>
                </a:lnTo>
                <a:lnTo>
                  <a:pt x="1163231" y="99200"/>
                </a:lnTo>
                <a:lnTo>
                  <a:pt x="1270356" y="1891"/>
                </a:lnTo>
                <a:lnTo>
                  <a:pt x="2313845" y="0"/>
                </a:lnTo>
              </a:path>
            </a:pathLst>
          </a:custGeom>
          <a:noFill/>
          <a:ln cap="flat" cmpd="sng" w="19050">
            <a:solidFill>
              <a:schemeClr val="accent4"/>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nvGrpSpPr>
          <p:cNvPr id="508" name="Google Shape;508;p58"/>
          <p:cNvGrpSpPr/>
          <p:nvPr/>
        </p:nvGrpSpPr>
        <p:grpSpPr>
          <a:xfrm>
            <a:off x="179094" y="1405163"/>
            <a:ext cx="1779844" cy="2847027"/>
            <a:chOff x="483305" y="1530985"/>
            <a:chExt cx="2681700" cy="3796036"/>
          </a:xfrm>
        </p:grpSpPr>
        <p:sp>
          <p:nvSpPr>
            <p:cNvPr id="509" name="Google Shape;509;p58"/>
            <p:cNvSpPr/>
            <p:nvPr/>
          </p:nvSpPr>
          <p:spPr>
            <a:xfrm>
              <a:off x="483305" y="1945121"/>
              <a:ext cx="2681700" cy="33819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sentence embeddings W2V</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sentence embeddings Glove</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assureur</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score positivité Bert</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score positivité Vader</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nb </a:t>
              </a:r>
              <a:r>
                <a:rPr b="1" lang="fr-FR" sz="1000">
                  <a:solidFill>
                    <a:schemeClr val="dk1"/>
                  </a:solidFill>
                  <a:latin typeface="Calibri"/>
                  <a:ea typeface="Calibri"/>
                  <a:cs typeface="Calibri"/>
                  <a:sym typeface="Calibri"/>
                </a:rPr>
                <a:t>caractères</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nb mots</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nb ponctuation</a:t>
              </a:r>
              <a:endParaRPr b="1" sz="1000">
                <a:solidFill>
                  <a:schemeClr val="dk1"/>
                </a:solidFill>
                <a:latin typeface="Calibri"/>
                <a:ea typeface="Calibri"/>
                <a:cs typeface="Calibri"/>
                <a:sym typeface="Calibri"/>
              </a:endParaRPr>
            </a:p>
            <a:p>
              <a:pPr indent="0" lvl="0" marL="39370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b="1" lang="fr-FR" sz="1000">
                  <a:solidFill>
                    <a:schemeClr val="dk1"/>
                  </a:solidFill>
                  <a:latin typeface="Calibri"/>
                  <a:ea typeface="Calibri"/>
                  <a:cs typeface="Calibri"/>
                  <a:sym typeface="Calibri"/>
                </a:rPr>
                <a:t>= 480 colonnes</a:t>
              </a:r>
              <a:endParaRPr b="1" sz="1000">
                <a:solidFill>
                  <a:schemeClr val="dk1"/>
                </a:solidFill>
                <a:latin typeface="Calibri"/>
                <a:ea typeface="Calibri"/>
                <a:cs typeface="Calibri"/>
                <a:sym typeface="Calibri"/>
              </a:endParaRPr>
            </a:p>
          </p:txBody>
        </p:sp>
        <p:sp>
          <p:nvSpPr>
            <p:cNvPr id="510" name="Google Shape;510;p58"/>
            <p:cNvSpPr/>
            <p:nvPr/>
          </p:nvSpPr>
          <p:spPr>
            <a:xfrm>
              <a:off x="483305" y="1530985"/>
              <a:ext cx="2681700" cy="30870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lang="fr-FR">
                  <a:solidFill>
                    <a:srgbClr val="13264A"/>
                  </a:solidFill>
                  <a:latin typeface="Calibri"/>
                  <a:ea typeface="Calibri"/>
                  <a:cs typeface="Calibri"/>
                  <a:sym typeface="Calibri"/>
                </a:rPr>
                <a:t>features</a:t>
              </a:r>
              <a:endParaRPr b="0" i="0" sz="1200" u="none" cap="none" strike="noStrike">
                <a:solidFill>
                  <a:srgbClr val="000000"/>
                </a:solidFill>
                <a:latin typeface="Arial"/>
                <a:ea typeface="Arial"/>
                <a:cs typeface="Arial"/>
                <a:sym typeface="Arial"/>
              </a:endParaRPr>
            </a:p>
          </p:txBody>
        </p:sp>
        <p:cxnSp>
          <p:nvCxnSpPr>
            <p:cNvPr id="511" name="Google Shape;511;p58"/>
            <p:cNvCxnSpPr/>
            <p:nvPr/>
          </p:nvCxnSpPr>
          <p:spPr>
            <a:xfrm>
              <a:off x="483305" y="1847794"/>
              <a:ext cx="2681700" cy="0"/>
            </a:xfrm>
            <a:prstGeom prst="straightConnector1">
              <a:avLst/>
            </a:prstGeom>
            <a:noFill/>
            <a:ln cap="flat" cmpd="sng" w="19050">
              <a:solidFill>
                <a:srgbClr val="B7ACA4"/>
              </a:solidFill>
              <a:prstDash val="solid"/>
              <a:round/>
              <a:headEnd len="sm" w="sm" type="none"/>
              <a:tailEnd len="sm" w="sm" type="none"/>
            </a:ln>
          </p:spPr>
        </p:cxn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Traditional ML model - Lazy Predict</a:t>
            </a:r>
            <a:endParaRPr/>
          </a:p>
        </p:txBody>
      </p:sp>
      <p:pic>
        <p:nvPicPr>
          <p:cNvPr id="518" name="Google Shape;518;p59"/>
          <p:cNvPicPr preferRelativeResize="0"/>
          <p:nvPr/>
        </p:nvPicPr>
        <p:blipFill>
          <a:blip r:embed="rId3">
            <a:alphaModFix/>
          </a:blip>
          <a:stretch>
            <a:fillRect/>
          </a:stretch>
        </p:blipFill>
        <p:spPr>
          <a:xfrm>
            <a:off x="0" y="925825"/>
            <a:ext cx="4350548" cy="2423587"/>
          </a:xfrm>
          <a:prstGeom prst="rect">
            <a:avLst/>
          </a:prstGeom>
          <a:noFill/>
          <a:ln>
            <a:noFill/>
          </a:ln>
        </p:spPr>
      </p:pic>
      <p:pic>
        <p:nvPicPr>
          <p:cNvPr id="519" name="Google Shape;519;p59"/>
          <p:cNvPicPr preferRelativeResize="0"/>
          <p:nvPr/>
        </p:nvPicPr>
        <p:blipFill>
          <a:blip r:embed="rId4">
            <a:alphaModFix/>
          </a:blip>
          <a:stretch>
            <a:fillRect/>
          </a:stretch>
        </p:blipFill>
        <p:spPr>
          <a:xfrm>
            <a:off x="4350550" y="948261"/>
            <a:ext cx="4726775" cy="2423588"/>
          </a:xfrm>
          <a:prstGeom prst="rect">
            <a:avLst/>
          </a:prstGeom>
          <a:noFill/>
          <a:ln>
            <a:noFill/>
          </a:ln>
        </p:spPr>
      </p:pic>
      <p:grpSp>
        <p:nvGrpSpPr>
          <p:cNvPr id="520" name="Google Shape;520;p59"/>
          <p:cNvGrpSpPr/>
          <p:nvPr/>
        </p:nvGrpSpPr>
        <p:grpSpPr>
          <a:xfrm>
            <a:off x="532631" y="3448159"/>
            <a:ext cx="8079561" cy="1351400"/>
            <a:chOff x="645318" y="5599999"/>
            <a:chExt cx="8752639" cy="767100"/>
          </a:xfrm>
        </p:grpSpPr>
        <p:sp>
          <p:nvSpPr>
            <p:cNvPr id="521" name="Google Shape;521;p59"/>
            <p:cNvSpPr/>
            <p:nvPr/>
          </p:nvSpPr>
          <p:spPr>
            <a:xfrm>
              <a:off x="745057" y="5610748"/>
              <a:ext cx="8652900" cy="7563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400"/>
                <a:buFont typeface="Arial"/>
                <a:buNone/>
              </a:pPr>
              <a:r>
                <a:t/>
              </a:r>
              <a:endParaRPr b="1" i="1">
                <a:solidFill>
                  <a:srgbClr val="13264A"/>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400"/>
                <a:buFont typeface="Arial"/>
                <a:buNone/>
              </a:pPr>
              <a:r>
                <a:t/>
              </a:r>
              <a:endParaRPr b="1" i="1">
                <a:solidFill>
                  <a:srgbClr val="13264A"/>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400"/>
                <a:buFont typeface="Arial"/>
                <a:buNone/>
              </a:pPr>
              <a:r>
                <a:rPr b="1" i="1" lang="fr-FR">
                  <a:solidFill>
                    <a:srgbClr val="13264A"/>
                  </a:solidFill>
                  <a:latin typeface="Calibri"/>
                  <a:ea typeface="Calibri"/>
                  <a:cs typeface="Calibri"/>
                  <a:sym typeface="Calibri"/>
                </a:rPr>
                <a:t>Après avoir testé des modèles de ML traditionnels de classification et de </a:t>
              </a:r>
              <a:r>
                <a:rPr b="1" i="1" lang="fr-FR">
                  <a:solidFill>
                    <a:srgbClr val="13264A"/>
                  </a:solidFill>
                  <a:latin typeface="Calibri"/>
                  <a:ea typeface="Calibri"/>
                  <a:cs typeface="Calibri"/>
                  <a:sym typeface="Calibri"/>
                </a:rPr>
                <a:t>régression.</a:t>
              </a:r>
              <a:r>
                <a:rPr b="1" i="1" lang="fr-FR">
                  <a:solidFill>
                    <a:srgbClr val="13264A"/>
                  </a:solidFill>
                  <a:latin typeface="Calibri"/>
                  <a:ea typeface="Calibri"/>
                  <a:cs typeface="Calibri"/>
                  <a:sym typeface="Calibri"/>
                </a:rPr>
                <a:t> Sans optimisation des hyper-paramètres, les 3 meilleures modèles </a:t>
              </a:r>
              <a:r>
                <a:rPr b="1" i="1" lang="fr-FR">
                  <a:solidFill>
                    <a:srgbClr val="13264A"/>
                  </a:solidFill>
                  <a:latin typeface="Calibri"/>
                  <a:ea typeface="Calibri"/>
                  <a:cs typeface="Calibri"/>
                  <a:sym typeface="Calibri"/>
                </a:rPr>
                <a:t>permettant</a:t>
              </a:r>
              <a:r>
                <a:rPr b="1" i="1" lang="fr-FR">
                  <a:solidFill>
                    <a:srgbClr val="13264A"/>
                  </a:solidFill>
                  <a:latin typeface="Calibri"/>
                  <a:ea typeface="Calibri"/>
                  <a:cs typeface="Calibri"/>
                  <a:sym typeface="Calibri"/>
                </a:rPr>
                <a:t> de minimiser la RMSE sont :</a:t>
              </a:r>
              <a:endParaRPr b="1" i="1">
                <a:solidFill>
                  <a:srgbClr val="13264A"/>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400"/>
                <a:buFont typeface="Arial"/>
                <a:buNone/>
              </a:pPr>
              <a:r>
                <a:t/>
              </a:r>
              <a:endParaRPr b="1" i="1">
                <a:solidFill>
                  <a:srgbClr val="13264A"/>
                </a:solidFill>
                <a:latin typeface="Calibri"/>
                <a:ea typeface="Calibri"/>
                <a:cs typeface="Calibri"/>
                <a:sym typeface="Calibri"/>
              </a:endParaRPr>
            </a:p>
            <a:p>
              <a:pPr indent="-317500" lvl="0" marL="457200" marR="0" rtl="0" algn="ctr">
                <a:lnSpc>
                  <a:spcPct val="90000"/>
                </a:lnSpc>
                <a:spcBef>
                  <a:spcPts val="0"/>
                </a:spcBef>
                <a:spcAft>
                  <a:spcPts val="0"/>
                </a:spcAft>
                <a:buClr>
                  <a:srgbClr val="13264A"/>
                </a:buClr>
                <a:buSzPts val="1400"/>
                <a:buFont typeface="Calibri"/>
                <a:buChar char="●"/>
              </a:pPr>
              <a:r>
                <a:rPr b="1" i="1" lang="fr-FR">
                  <a:solidFill>
                    <a:srgbClr val="13264A"/>
                  </a:solidFill>
                  <a:latin typeface="Calibri"/>
                  <a:ea typeface="Calibri"/>
                  <a:cs typeface="Calibri"/>
                  <a:sym typeface="Calibri"/>
                </a:rPr>
                <a:t>XGBRegressor</a:t>
              </a:r>
              <a:endParaRPr b="1" i="1">
                <a:solidFill>
                  <a:srgbClr val="13264A"/>
                </a:solidFill>
                <a:latin typeface="Calibri"/>
                <a:ea typeface="Calibri"/>
                <a:cs typeface="Calibri"/>
                <a:sym typeface="Calibri"/>
              </a:endParaRPr>
            </a:p>
            <a:p>
              <a:pPr indent="-317500" lvl="0" marL="457200" marR="0" rtl="0" algn="ctr">
                <a:lnSpc>
                  <a:spcPct val="90000"/>
                </a:lnSpc>
                <a:spcBef>
                  <a:spcPts val="0"/>
                </a:spcBef>
                <a:spcAft>
                  <a:spcPts val="0"/>
                </a:spcAft>
                <a:buClr>
                  <a:srgbClr val="13264A"/>
                </a:buClr>
                <a:buSzPts val="1400"/>
                <a:buFont typeface="Calibri"/>
                <a:buChar char="●"/>
              </a:pPr>
              <a:r>
                <a:rPr b="1" i="1" lang="fr-FR">
                  <a:solidFill>
                    <a:srgbClr val="13264A"/>
                  </a:solidFill>
                  <a:latin typeface="Calibri"/>
                  <a:ea typeface="Calibri"/>
                  <a:cs typeface="Calibri"/>
                  <a:sym typeface="Calibri"/>
                </a:rPr>
                <a:t>HistGradientBoostingRegressor</a:t>
              </a:r>
              <a:endParaRPr b="1" i="1">
                <a:solidFill>
                  <a:srgbClr val="13264A"/>
                </a:solidFill>
                <a:latin typeface="Calibri"/>
                <a:ea typeface="Calibri"/>
                <a:cs typeface="Calibri"/>
                <a:sym typeface="Calibri"/>
              </a:endParaRPr>
            </a:p>
            <a:p>
              <a:pPr indent="-317500" lvl="0" marL="457200" marR="0" rtl="0" algn="ctr">
                <a:lnSpc>
                  <a:spcPct val="90000"/>
                </a:lnSpc>
                <a:spcBef>
                  <a:spcPts val="0"/>
                </a:spcBef>
                <a:spcAft>
                  <a:spcPts val="0"/>
                </a:spcAft>
                <a:buClr>
                  <a:srgbClr val="13264A"/>
                </a:buClr>
                <a:buSzPts val="1400"/>
                <a:buFont typeface="Calibri"/>
                <a:buChar char="●"/>
              </a:pPr>
              <a:r>
                <a:rPr b="1" i="1" lang="fr-FR">
                  <a:solidFill>
                    <a:srgbClr val="13264A"/>
                  </a:solidFill>
                  <a:latin typeface="Calibri"/>
                  <a:ea typeface="Calibri"/>
                  <a:cs typeface="Calibri"/>
                  <a:sym typeface="Calibri"/>
                </a:rPr>
                <a:t>LGBMRegressor</a:t>
              </a:r>
              <a:endParaRPr b="1" i="1">
                <a:solidFill>
                  <a:srgbClr val="13264A"/>
                </a:solidFill>
                <a:latin typeface="Calibri"/>
                <a:ea typeface="Calibri"/>
                <a:cs typeface="Calibri"/>
                <a:sym typeface="Calibri"/>
              </a:endParaRPr>
            </a:p>
            <a:p>
              <a:pPr indent="0" lvl="0" marL="457200" marR="0" rtl="0" algn="ctr">
                <a:lnSpc>
                  <a:spcPct val="90000"/>
                </a:lnSpc>
                <a:spcBef>
                  <a:spcPts val="0"/>
                </a:spcBef>
                <a:spcAft>
                  <a:spcPts val="0"/>
                </a:spcAft>
                <a:buNone/>
              </a:pPr>
              <a:r>
                <a:t/>
              </a:r>
              <a:endParaRPr b="1" i="1">
                <a:solidFill>
                  <a:srgbClr val="13264A"/>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400"/>
                <a:buFont typeface="Arial"/>
                <a:buNone/>
              </a:pPr>
              <a:r>
                <a:t/>
              </a:r>
              <a:endParaRPr b="1" i="1">
                <a:solidFill>
                  <a:srgbClr val="13264A"/>
                </a:solidFill>
                <a:latin typeface="Calibri"/>
                <a:ea typeface="Calibri"/>
                <a:cs typeface="Calibri"/>
                <a:sym typeface="Calibri"/>
              </a:endParaRPr>
            </a:p>
          </p:txBody>
        </p:sp>
        <p:cxnSp>
          <p:nvCxnSpPr>
            <p:cNvPr id="522" name="Google Shape;522;p59"/>
            <p:cNvCxnSpPr/>
            <p:nvPr/>
          </p:nvCxnSpPr>
          <p:spPr>
            <a:xfrm flipH="1" rot="10800000">
              <a:off x="645318" y="5599999"/>
              <a:ext cx="11100" cy="767100"/>
            </a:xfrm>
            <a:prstGeom prst="straightConnector1">
              <a:avLst/>
            </a:prstGeom>
            <a:solidFill>
              <a:schemeClr val="accent1"/>
            </a:solidFill>
            <a:ln cap="flat" cmpd="sng" w="57150">
              <a:solidFill>
                <a:srgbClr val="BA1C3A"/>
              </a:solidFill>
              <a:prstDash val="solid"/>
              <a:round/>
              <a:headEnd len="sm" w="sm" type="none"/>
              <a:tailEnd len="sm" w="sm" type="none"/>
            </a:ln>
          </p:spPr>
        </p:cxn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0"/>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ctr">
              <a:spcBef>
                <a:spcPts val="0"/>
              </a:spcBef>
              <a:spcAft>
                <a:spcPts val="0"/>
              </a:spcAft>
              <a:buNone/>
            </a:pPr>
            <a:r>
              <a:rPr i="1" lang="fr-FR">
                <a:solidFill>
                  <a:srgbClr val="13264A"/>
                </a:solidFill>
              </a:rPr>
              <a:t>XGBRegressor / HistGradientBoostingRegressor / LGBMRegressor</a:t>
            </a:r>
            <a:endParaRPr i="1">
              <a:solidFill>
                <a:srgbClr val="13264A"/>
              </a:solidFill>
            </a:endParaRPr>
          </a:p>
          <a:p>
            <a:pPr indent="0" lvl="0" marL="0" rtl="0" algn="l">
              <a:spcBef>
                <a:spcPts val="0"/>
              </a:spcBef>
              <a:spcAft>
                <a:spcPts val="0"/>
              </a:spcAft>
              <a:buNone/>
            </a:pPr>
            <a:r>
              <a:rPr i="1" lang="fr-FR">
                <a:solidFill>
                  <a:srgbClr val="13264A"/>
                </a:solidFill>
              </a:rPr>
              <a:t>Hyperparameter optimization</a:t>
            </a:r>
            <a:endParaRPr i="1">
              <a:solidFill>
                <a:srgbClr val="13264A"/>
              </a:solidFill>
            </a:endParaRPr>
          </a:p>
        </p:txBody>
      </p:sp>
      <p:sp>
        <p:nvSpPr>
          <p:cNvPr id="529" name="Google Shape;529;p60"/>
          <p:cNvSpPr/>
          <p:nvPr/>
        </p:nvSpPr>
        <p:spPr>
          <a:xfrm>
            <a:off x="47571" y="998655"/>
            <a:ext cx="45846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Grid Search Best params</a:t>
            </a:r>
            <a:endParaRPr b="0" i="0" sz="1200" u="none" cap="none" strike="noStrike">
              <a:solidFill>
                <a:srgbClr val="000000"/>
              </a:solidFill>
              <a:latin typeface="Arial"/>
              <a:ea typeface="Arial"/>
              <a:cs typeface="Arial"/>
              <a:sym typeface="Arial"/>
            </a:endParaRPr>
          </a:p>
        </p:txBody>
      </p:sp>
      <p:sp>
        <p:nvSpPr>
          <p:cNvPr id="530" name="Google Shape;530;p60"/>
          <p:cNvSpPr/>
          <p:nvPr/>
        </p:nvSpPr>
        <p:spPr>
          <a:xfrm>
            <a:off x="47571" y="1291236"/>
            <a:ext cx="4584600" cy="35082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LGBMRegressor</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L2 : 0.01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lr : 0.10</a:t>
            </a:r>
            <a:endParaRPr b="0" i="0" sz="1000" u="none" cap="none" strike="noStrike">
              <a:solidFill>
                <a:srgbClr val="746458"/>
              </a:solidFill>
              <a:latin typeface="Calibri"/>
              <a:ea typeface="Calibri"/>
              <a:cs typeface="Calibri"/>
              <a:sym typeface="Calibri"/>
            </a:endParaRPr>
          </a:p>
          <a:p>
            <a:pPr indent="-152400" lvl="1" marL="469900" marR="0" rtl="0" algn="l">
              <a:lnSpc>
                <a:spcPct val="90000"/>
              </a:lnSpc>
              <a:spcBef>
                <a:spcPts val="200"/>
              </a:spcBef>
              <a:spcAft>
                <a:spcPts val="0"/>
              </a:spcAft>
              <a:buClr>
                <a:srgbClr val="746458"/>
              </a:buClr>
              <a:buSzPts val="1000"/>
              <a:buFont typeface="Calibri"/>
              <a:buChar char="–"/>
            </a:pPr>
            <a:r>
              <a:rPr lang="fr-FR" sz="1000">
                <a:solidFill>
                  <a:srgbClr val="746458"/>
                </a:solidFill>
                <a:latin typeface="Calibri"/>
                <a:ea typeface="Calibri"/>
                <a:cs typeface="Calibri"/>
                <a:sym typeface="Calibri"/>
              </a:rPr>
              <a:t>RMSE : 0.849</a:t>
            </a:r>
            <a:endParaRPr sz="1000">
              <a:solidFill>
                <a:srgbClr val="746458"/>
              </a:solidFill>
              <a:latin typeface="Calibri"/>
              <a:ea typeface="Calibri"/>
              <a:cs typeface="Calibri"/>
              <a:sym typeface="Calibri"/>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HistGradientBoostingRegressor</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L2 : 0.0001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lr : 0.10</a:t>
            </a:r>
            <a:endParaRPr sz="1000">
              <a:solidFill>
                <a:srgbClr val="746458"/>
              </a:solidFill>
              <a:latin typeface="Calibri"/>
              <a:ea typeface="Calibri"/>
              <a:cs typeface="Calibri"/>
              <a:sym typeface="Calibri"/>
            </a:endParaRPr>
          </a:p>
          <a:p>
            <a:pPr indent="-152400" lvl="1" marL="469900" marR="0" rtl="0" algn="l">
              <a:lnSpc>
                <a:spcPct val="90000"/>
              </a:lnSpc>
              <a:spcBef>
                <a:spcPts val="200"/>
              </a:spcBef>
              <a:spcAft>
                <a:spcPts val="0"/>
              </a:spcAft>
              <a:buClr>
                <a:srgbClr val="746458"/>
              </a:buClr>
              <a:buSzPts val="1000"/>
              <a:buFont typeface="Calibri"/>
              <a:buChar char="–"/>
            </a:pPr>
            <a:r>
              <a:rPr lang="fr-FR" sz="1000">
                <a:solidFill>
                  <a:srgbClr val="746458"/>
                </a:solidFill>
                <a:latin typeface="Calibri"/>
                <a:ea typeface="Calibri"/>
                <a:cs typeface="Calibri"/>
                <a:sym typeface="Calibri"/>
              </a:rPr>
              <a:t>RMSE : 0.854</a:t>
            </a:r>
            <a:endParaRPr sz="1000">
              <a:solidFill>
                <a:srgbClr val="746458"/>
              </a:solidFill>
              <a:latin typeface="Calibri"/>
              <a:ea typeface="Calibri"/>
              <a:cs typeface="Calibri"/>
              <a:sym typeface="Calibri"/>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lang="fr-FR" sz="1000">
                <a:solidFill>
                  <a:srgbClr val="13264A"/>
                </a:solidFill>
                <a:latin typeface="Calibri"/>
                <a:ea typeface="Calibri"/>
                <a:cs typeface="Calibri"/>
                <a:sym typeface="Calibri"/>
              </a:rPr>
              <a:t>XGBRegressor</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L2 : 0.001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lang="fr-FR" sz="1000">
                <a:solidFill>
                  <a:srgbClr val="746458"/>
                </a:solidFill>
                <a:latin typeface="Calibri"/>
                <a:ea typeface="Calibri"/>
                <a:cs typeface="Calibri"/>
                <a:sym typeface="Calibri"/>
              </a:rPr>
              <a:t>lr : 0.2</a:t>
            </a:r>
            <a:endParaRPr sz="1000">
              <a:solidFill>
                <a:srgbClr val="746458"/>
              </a:solidFill>
              <a:latin typeface="Calibri"/>
              <a:ea typeface="Calibri"/>
              <a:cs typeface="Calibri"/>
              <a:sym typeface="Calibri"/>
            </a:endParaRPr>
          </a:p>
          <a:p>
            <a:pPr indent="-152400" lvl="1" marL="469900" marR="0" rtl="0" algn="l">
              <a:lnSpc>
                <a:spcPct val="90000"/>
              </a:lnSpc>
              <a:spcBef>
                <a:spcPts val="200"/>
              </a:spcBef>
              <a:spcAft>
                <a:spcPts val="0"/>
              </a:spcAft>
              <a:buClr>
                <a:srgbClr val="746458"/>
              </a:buClr>
              <a:buSzPts val="1000"/>
              <a:buFont typeface="Calibri"/>
              <a:buChar char="–"/>
            </a:pPr>
            <a:r>
              <a:rPr lang="fr-FR" sz="1000">
                <a:solidFill>
                  <a:srgbClr val="746458"/>
                </a:solidFill>
                <a:latin typeface="Calibri"/>
                <a:ea typeface="Calibri"/>
                <a:cs typeface="Calibri"/>
                <a:sym typeface="Calibri"/>
              </a:rPr>
              <a:t>RMSE : 0.872</a:t>
            </a:r>
            <a:endParaRPr sz="1000">
              <a:solidFill>
                <a:srgbClr val="746458"/>
              </a:solidFill>
              <a:latin typeface="Calibri"/>
              <a:ea typeface="Calibri"/>
              <a:cs typeface="Calibri"/>
              <a:sym typeface="Calibri"/>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0" lvl="1" marL="381000" marR="0" rtl="0" algn="l">
              <a:lnSpc>
                <a:spcPct val="90000"/>
              </a:lnSpc>
              <a:spcBef>
                <a:spcPts val="200"/>
              </a:spcBef>
              <a:spcAft>
                <a:spcPts val="0"/>
              </a:spcAft>
              <a:buClr>
                <a:srgbClr val="746457"/>
              </a:buClr>
              <a:buSzPts val="1000"/>
              <a:buFont typeface="Arial"/>
              <a:buNone/>
            </a:pPr>
            <a:r>
              <a:t/>
            </a:r>
            <a:endParaRPr b="1" i="0" sz="1000" u="none" cap="none" strike="noStrike">
              <a:solidFill>
                <a:schemeClr val="dk1"/>
              </a:solidFill>
              <a:latin typeface="Calibri"/>
              <a:ea typeface="Calibri"/>
              <a:cs typeface="Calibri"/>
              <a:sym typeface="Calibri"/>
            </a:endParaRPr>
          </a:p>
        </p:txBody>
      </p:sp>
      <p:pic>
        <p:nvPicPr>
          <p:cNvPr id="531" name="Google Shape;531;p60"/>
          <p:cNvPicPr preferRelativeResize="0"/>
          <p:nvPr/>
        </p:nvPicPr>
        <p:blipFill rotWithShape="1">
          <a:blip r:embed="rId3">
            <a:alphaModFix/>
          </a:blip>
          <a:srcRect b="0" l="0" r="0" t="0"/>
          <a:stretch/>
        </p:blipFill>
        <p:spPr>
          <a:xfrm>
            <a:off x="71351" y="1015464"/>
            <a:ext cx="184013" cy="184013"/>
          </a:xfrm>
          <a:prstGeom prst="rect">
            <a:avLst/>
          </a:prstGeom>
          <a:noFill/>
          <a:ln>
            <a:noFill/>
          </a:ln>
        </p:spPr>
      </p:pic>
      <p:pic>
        <p:nvPicPr>
          <p:cNvPr id="532" name="Google Shape;532;p60"/>
          <p:cNvPicPr preferRelativeResize="0"/>
          <p:nvPr/>
        </p:nvPicPr>
        <p:blipFill>
          <a:blip r:embed="rId4">
            <a:alphaModFix/>
          </a:blip>
          <a:stretch>
            <a:fillRect/>
          </a:stretch>
        </p:blipFill>
        <p:spPr>
          <a:xfrm>
            <a:off x="2126800" y="1168463"/>
            <a:ext cx="2317825" cy="3676775"/>
          </a:xfrm>
          <a:prstGeom prst="rect">
            <a:avLst/>
          </a:prstGeom>
          <a:noFill/>
          <a:ln>
            <a:noFill/>
          </a:ln>
        </p:spPr>
      </p:pic>
      <p:grpSp>
        <p:nvGrpSpPr>
          <p:cNvPr id="533" name="Google Shape;533;p60"/>
          <p:cNvGrpSpPr/>
          <p:nvPr/>
        </p:nvGrpSpPr>
        <p:grpSpPr>
          <a:xfrm>
            <a:off x="2488259" y="645067"/>
            <a:ext cx="1594897" cy="409574"/>
            <a:chOff x="644418" y="5821000"/>
            <a:chExt cx="8753550" cy="546099"/>
          </a:xfrm>
        </p:grpSpPr>
        <p:sp>
          <p:nvSpPr>
            <p:cNvPr id="534" name="Google Shape;534;p60"/>
            <p:cNvSpPr/>
            <p:nvPr/>
          </p:nvSpPr>
          <p:spPr>
            <a:xfrm>
              <a:off x="745068" y="5821000"/>
              <a:ext cx="8652900" cy="5460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393700" rtl="0" algn="l">
                <a:lnSpc>
                  <a:spcPct val="90000"/>
                </a:lnSpc>
                <a:spcBef>
                  <a:spcPts val="0"/>
                </a:spcBef>
                <a:spcAft>
                  <a:spcPts val="0"/>
                </a:spcAft>
                <a:buNone/>
              </a:pPr>
              <a:r>
                <a:rPr b="1" lang="fr-FR" sz="1000">
                  <a:solidFill>
                    <a:schemeClr val="dk1"/>
                  </a:solidFill>
                  <a:latin typeface="Calibri"/>
                  <a:ea typeface="Calibri"/>
                  <a:cs typeface="Calibri"/>
                  <a:sym typeface="Calibri"/>
                </a:rPr>
                <a:t>LGBMRegressor</a:t>
              </a:r>
              <a:endParaRPr b="1" i="1">
                <a:solidFill>
                  <a:srgbClr val="13264A"/>
                </a:solidFill>
                <a:latin typeface="Calibri"/>
                <a:ea typeface="Calibri"/>
                <a:cs typeface="Calibri"/>
                <a:sym typeface="Calibri"/>
              </a:endParaRPr>
            </a:p>
          </p:txBody>
        </p:sp>
        <p:cxnSp>
          <p:nvCxnSpPr>
            <p:cNvPr id="535" name="Google Shape;535;p60"/>
            <p:cNvCxnSpPr/>
            <p:nvPr/>
          </p:nvCxnSpPr>
          <p:spPr>
            <a:xfrm rot="10800000">
              <a:off x="644418" y="5821099"/>
              <a:ext cx="900" cy="546000"/>
            </a:xfrm>
            <a:prstGeom prst="straightConnector1">
              <a:avLst/>
            </a:prstGeom>
            <a:solidFill>
              <a:schemeClr val="accent1"/>
            </a:solidFill>
            <a:ln cap="flat" cmpd="sng" w="57150">
              <a:solidFill>
                <a:srgbClr val="BA1C3A"/>
              </a:solidFill>
              <a:prstDash val="solid"/>
              <a:round/>
              <a:headEnd len="sm" w="sm" type="none"/>
              <a:tailEnd len="sm" w="sm" type="none"/>
            </a:ln>
          </p:spPr>
        </p:cxnSp>
      </p:grpSp>
      <p:grpSp>
        <p:nvGrpSpPr>
          <p:cNvPr id="536" name="Google Shape;536;p60"/>
          <p:cNvGrpSpPr/>
          <p:nvPr/>
        </p:nvGrpSpPr>
        <p:grpSpPr>
          <a:xfrm>
            <a:off x="4779459" y="645075"/>
            <a:ext cx="1844204" cy="409566"/>
            <a:chOff x="644418" y="5821011"/>
            <a:chExt cx="10121865" cy="546088"/>
          </a:xfrm>
        </p:grpSpPr>
        <p:sp>
          <p:nvSpPr>
            <p:cNvPr id="537" name="Google Shape;537;p60"/>
            <p:cNvSpPr/>
            <p:nvPr/>
          </p:nvSpPr>
          <p:spPr>
            <a:xfrm>
              <a:off x="745083" y="5821011"/>
              <a:ext cx="10021200" cy="5460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rtl="0" algn="l">
                <a:lnSpc>
                  <a:spcPct val="90000"/>
                </a:lnSpc>
                <a:spcBef>
                  <a:spcPts val="500"/>
                </a:spcBef>
                <a:spcAft>
                  <a:spcPts val="0"/>
                </a:spcAft>
                <a:buNone/>
              </a:pPr>
              <a:r>
                <a:rPr b="1" lang="fr-FR" sz="1000">
                  <a:solidFill>
                    <a:schemeClr val="dk1"/>
                  </a:solidFill>
                  <a:latin typeface="Calibri"/>
                  <a:ea typeface="Calibri"/>
                  <a:cs typeface="Calibri"/>
                  <a:sym typeface="Calibri"/>
                </a:rPr>
                <a:t>HistGradientBoostingRegressor</a:t>
              </a:r>
              <a:endParaRPr b="1" sz="1000">
                <a:solidFill>
                  <a:schemeClr val="dk1"/>
                </a:solidFill>
                <a:latin typeface="Calibri"/>
                <a:ea typeface="Calibri"/>
                <a:cs typeface="Calibri"/>
                <a:sym typeface="Calibri"/>
              </a:endParaRPr>
            </a:p>
          </p:txBody>
        </p:sp>
        <p:cxnSp>
          <p:nvCxnSpPr>
            <p:cNvPr id="538" name="Google Shape;538;p60"/>
            <p:cNvCxnSpPr/>
            <p:nvPr/>
          </p:nvCxnSpPr>
          <p:spPr>
            <a:xfrm rot="10800000">
              <a:off x="644418" y="5821099"/>
              <a:ext cx="900" cy="546000"/>
            </a:xfrm>
            <a:prstGeom prst="straightConnector1">
              <a:avLst/>
            </a:prstGeom>
            <a:solidFill>
              <a:schemeClr val="accent1"/>
            </a:solidFill>
            <a:ln cap="flat" cmpd="sng" w="57150">
              <a:solidFill>
                <a:srgbClr val="BA1C3A"/>
              </a:solidFill>
              <a:prstDash val="solid"/>
              <a:round/>
              <a:headEnd len="sm" w="sm" type="none"/>
              <a:tailEnd len="sm" w="sm" type="none"/>
            </a:ln>
          </p:spPr>
        </p:cxnSp>
      </p:grpSp>
      <p:grpSp>
        <p:nvGrpSpPr>
          <p:cNvPr id="539" name="Google Shape;539;p60"/>
          <p:cNvGrpSpPr/>
          <p:nvPr/>
        </p:nvGrpSpPr>
        <p:grpSpPr>
          <a:xfrm>
            <a:off x="7319972" y="645141"/>
            <a:ext cx="1576558" cy="409501"/>
            <a:chOff x="644354" y="5821099"/>
            <a:chExt cx="8652900" cy="546001"/>
          </a:xfrm>
        </p:grpSpPr>
        <p:sp>
          <p:nvSpPr>
            <p:cNvPr id="540" name="Google Shape;540;p60"/>
            <p:cNvSpPr/>
            <p:nvPr/>
          </p:nvSpPr>
          <p:spPr>
            <a:xfrm>
              <a:off x="644354" y="5821100"/>
              <a:ext cx="8652900" cy="5460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393700" rtl="0" algn="l">
                <a:lnSpc>
                  <a:spcPct val="90000"/>
                </a:lnSpc>
                <a:spcBef>
                  <a:spcPts val="0"/>
                </a:spcBef>
                <a:spcAft>
                  <a:spcPts val="0"/>
                </a:spcAft>
                <a:buNone/>
              </a:pPr>
              <a:r>
                <a:rPr b="1" lang="fr-FR" sz="1000">
                  <a:solidFill>
                    <a:schemeClr val="dk1"/>
                  </a:solidFill>
                  <a:latin typeface="Calibri"/>
                  <a:ea typeface="Calibri"/>
                  <a:cs typeface="Calibri"/>
                  <a:sym typeface="Calibri"/>
                </a:rPr>
                <a:t>XGBRegressor</a:t>
              </a:r>
              <a:endParaRPr b="1" sz="1000">
                <a:solidFill>
                  <a:schemeClr val="dk1"/>
                </a:solidFill>
                <a:latin typeface="Calibri"/>
                <a:ea typeface="Calibri"/>
                <a:cs typeface="Calibri"/>
                <a:sym typeface="Calibri"/>
              </a:endParaRPr>
            </a:p>
          </p:txBody>
        </p:sp>
        <p:cxnSp>
          <p:nvCxnSpPr>
            <p:cNvPr id="541" name="Google Shape;541;p60"/>
            <p:cNvCxnSpPr/>
            <p:nvPr/>
          </p:nvCxnSpPr>
          <p:spPr>
            <a:xfrm rot="10800000">
              <a:off x="644418" y="5821099"/>
              <a:ext cx="900" cy="546000"/>
            </a:xfrm>
            <a:prstGeom prst="straightConnector1">
              <a:avLst/>
            </a:prstGeom>
            <a:solidFill>
              <a:schemeClr val="accent1"/>
            </a:solidFill>
            <a:ln cap="flat" cmpd="sng" w="57150">
              <a:solidFill>
                <a:srgbClr val="BA1C3A"/>
              </a:solidFill>
              <a:prstDash val="solid"/>
              <a:round/>
              <a:headEnd len="sm" w="sm" type="none"/>
              <a:tailEnd len="sm" w="sm" type="none"/>
            </a:ln>
          </p:spPr>
        </p:cxnSp>
      </p:grpSp>
      <p:sp>
        <p:nvSpPr>
          <p:cNvPr id="542" name="Google Shape;542;p60"/>
          <p:cNvSpPr txBox="1"/>
          <p:nvPr/>
        </p:nvSpPr>
        <p:spPr>
          <a:xfrm>
            <a:off x="223498" y="4275286"/>
            <a:ext cx="1688100" cy="647700"/>
          </a:xfrm>
          <a:prstGeom prst="rect">
            <a:avLst/>
          </a:prstGeom>
          <a:solidFill>
            <a:srgbClr val="13264A"/>
          </a:solidFill>
          <a:ln>
            <a:noFill/>
          </a:ln>
        </p:spPr>
        <p:txBody>
          <a:bodyPr anchorCtr="0" anchor="ctr" bIns="62300" lIns="79125" spcFirstLastPara="1" rIns="79125" wrap="square" tIns="62300">
            <a:noAutofit/>
          </a:bodyPr>
          <a:lstStyle/>
          <a:p>
            <a:pPr indent="0" lvl="0" marL="393700" rtl="0" algn="l">
              <a:lnSpc>
                <a:spcPct val="90000"/>
              </a:lnSpc>
              <a:spcBef>
                <a:spcPts val="0"/>
              </a:spcBef>
              <a:spcAft>
                <a:spcPts val="0"/>
              </a:spcAft>
              <a:buNone/>
            </a:pPr>
            <a:r>
              <a:rPr b="1" lang="fr-FR" sz="1000">
                <a:solidFill>
                  <a:schemeClr val="lt1"/>
                </a:solidFill>
                <a:latin typeface="Calibri"/>
                <a:ea typeface="Calibri"/>
                <a:cs typeface="Calibri"/>
                <a:sym typeface="Calibri"/>
              </a:rPr>
              <a:t>LGBMRegressor</a:t>
            </a:r>
            <a:endParaRPr b="0" i="0" sz="1200" u="none" cap="none" strike="noStrike">
              <a:solidFill>
                <a:schemeClr val="lt1"/>
              </a:solidFill>
              <a:latin typeface="Arial"/>
              <a:ea typeface="Arial"/>
              <a:cs typeface="Arial"/>
              <a:sym typeface="Arial"/>
            </a:endParaRPr>
          </a:p>
        </p:txBody>
      </p:sp>
      <p:grpSp>
        <p:nvGrpSpPr>
          <p:cNvPr id="543" name="Google Shape;543;p60"/>
          <p:cNvGrpSpPr/>
          <p:nvPr/>
        </p:nvGrpSpPr>
        <p:grpSpPr>
          <a:xfrm>
            <a:off x="223518" y="3867970"/>
            <a:ext cx="1688180" cy="237625"/>
            <a:chOff x="780258" y="1310713"/>
            <a:chExt cx="3898800" cy="463840"/>
          </a:xfrm>
        </p:grpSpPr>
        <p:sp>
          <p:nvSpPr>
            <p:cNvPr id="544" name="Google Shape;544;p60"/>
            <p:cNvSpPr/>
            <p:nvPr/>
          </p:nvSpPr>
          <p:spPr>
            <a:xfrm>
              <a:off x="780258" y="1310713"/>
              <a:ext cx="3898800" cy="45180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lang="fr-FR">
                  <a:solidFill>
                    <a:srgbClr val="13264A"/>
                  </a:solidFill>
                  <a:latin typeface="Calibri"/>
                  <a:ea typeface="Calibri"/>
                  <a:cs typeface="Calibri"/>
                  <a:sym typeface="Calibri"/>
                </a:rPr>
                <a:t>Best model</a:t>
              </a:r>
              <a:endParaRPr b="0" i="0" sz="1200" u="none" cap="none" strike="noStrike">
                <a:solidFill>
                  <a:srgbClr val="000000"/>
                </a:solidFill>
                <a:latin typeface="Arial"/>
                <a:ea typeface="Arial"/>
                <a:cs typeface="Arial"/>
                <a:sym typeface="Arial"/>
              </a:endParaRPr>
            </a:p>
          </p:txBody>
        </p:sp>
        <p:cxnSp>
          <p:nvCxnSpPr>
            <p:cNvPr id="545" name="Google Shape;545;p60"/>
            <p:cNvCxnSpPr/>
            <p:nvPr/>
          </p:nvCxnSpPr>
          <p:spPr>
            <a:xfrm>
              <a:off x="780258" y="1774553"/>
              <a:ext cx="389880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pic>
        <p:nvPicPr>
          <p:cNvPr id="546" name="Google Shape;546;p60"/>
          <p:cNvPicPr preferRelativeResize="0"/>
          <p:nvPr/>
        </p:nvPicPr>
        <p:blipFill>
          <a:blip r:embed="rId5">
            <a:alphaModFix/>
          </a:blip>
          <a:stretch>
            <a:fillRect/>
          </a:stretch>
        </p:blipFill>
        <p:spPr>
          <a:xfrm>
            <a:off x="4502663" y="1538300"/>
            <a:ext cx="2397806" cy="2937125"/>
          </a:xfrm>
          <a:prstGeom prst="rect">
            <a:avLst/>
          </a:prstGeom>
          <a:noFill/>
          <a:ln>
            <a:noFill/>
          </a:ln>
        </p:spPr>
      </p:pic>
      <p:pic>
        <p:nvPicPr>
          <p:cNvPr id="547" name="Google Shape;547;p60"/>
          <p:cNvPicPr preferRelativeResize="0"/>
          <p:nvPr/>
        </p:nvPicPr>
        <p:blipFill>
          <a:blip r:embed="rId6">
            <a:alphaModFix/>
          </a:blip>
          <a:stretch>
            <a:fillRect/>
          </a:stretch>
        </p:blipFill>
        <p:spPr>
          <a:xfrm>
            <a:off x="6958519" y="1817454"/>
            <a:ext cx="1938731" cy="23788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1.2</a:t>
            </a:r>
            <a:endParaRPr/>
          </a:p>
        </p:txBody>
      </p:sp>
      <p:sp>
        <p:nvSpPr>
          <p:cNvPr id="88" name="Google Shape;88;p16"/>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None/>
            </a:pPr>
            <a:r>
              <a:rPr lang="fr-FR" sz="3000"/>
              <a:t>Structure générale des fichiers</a:t>
            </a:r>
            <a:endParaRPr sz="3000">
              <a:solidFill>
                <a:schemeClr val="accent6"/>
              </a:solidFill>
            </a:endParaRPr>
          </a:p>
        </p:txBody>
      </p:sp>
      <p:sp>
        <p:nvSpPr>
          <p:cNvPr id="89" name="Google Shape;89;p16"/>
          <p:cNvSpPr txBox="1"/>
          <p:nvPr>
            <p:ph idx="1" type="body"/>
          </p:nvPr>
        </p:nvSpPr>
        <p:spPr>
          <a:xfrm>
            <a:off x="650200" y="1572451"/>
            <a:ext cx="8308800" cy="34185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Ce dataset contient des avis publiés par des clients d'assurance en français.</a:t>
            </a:r>
            <a:endParaRPr sz="1600"/>
          </a:p>
          <a:p>
            <a:pPr indent="-292100" lvl="0" marL="393700" rtl="0" algn="l">
              <a:lnSpc>
                <a:spcPct val="90000"/>
              </a:lnSpc>
              <a:spcBef>
                <a:spcPts val="200"/>
              </a:spcBef>
              <a:spcAft>
                <a:spcPts val="0"/>
              </a:spcAft>
              <a:buSzPts val="1600"/>
              <a:buChar char="▪"/>
            </a:pPr>
            <a:r>
              <a:rPr lang="fr-FR" sz="1600"/>
              <a:t> Il y a 2 fichiers avec une structure similaire (train et test) contenant différentes colonnes :</a:t>
            </a:r>
            <a:endParaRPr sz="1600"/>
          </a:p>
          <a:p>
            <a:pPr indent="-279400" lvl="1" marL="787400" rtl="0" algn="l">
              <a:lnSpc>
                <a:spcPct val="90000"/>
              </a:lnSpc>
              <a:spcBef>
                <a:spcPts val="0"/>
              </a:spcBef>
              <a:spcAft>
                <a:spcPts val="0"/>
              </a:spcAft>
              <a:buSzPts val="1400"/>
              <a:buChar char="–"/>
            </a:pPr>
            <a:r>
              <a:rPr lang="fr-FR" sz="1400"/>
              <a:t>date : elle contient la date de publication de l'avis et la période de l'avis</a:t>
            </a:r>
            <a:endParaRPr sz="1400"/>
          </a:p>
          <a:p>
            <a:pPr indent="-279400" lvl="1" marL="787400" rtl="0" algn="l">
              <a:lnSpc>
                <a:spcPct val="90000"/>
              </a:lnSpc>
              <a:spcBef>
                <a:spcPts val="0"/>
              </a:spcBef>
              <a:spcAft>
                <a:spcPts val="0"/>
              </a:spcAft>
              <a:buSzPts val="1400"/>
              <a:buChar char="–"/>
            </a:pPr>
            <a:r>
              <a:rPr lang="fr-FR" sz="1400"/>
              <a:t>expérience : elle doit être nettoyée.</a:t>
            </a:r>
            <a:endParaRPr sz="1400"/>
          </a:p>
          <a:p>
            <a:pPr indent="-279400" lvl="1" marL="787400" rtl="0" algn="l">
              <a:lnSpc>
                <a:spcPct val="90000"/>
              </a:lnSpc>
              <a:spcBef>
                <a:spcPts val="0"/>
              </a:spcBef>
              <a:spcAft>
                <a:spcPts val="0"/>
              </a:spcAft>
              <a:buSzPts val="1400"/>
              <a:buChar char="–"/>
            </a:pPr>
            <a:r>
              <a:rPr lang="fr-FR" sz="1400"/>
              <a:t>note : c'est le nombre d'étoiles données par le client (</a:t>
            </a:r>
            <a:r>
              <a:rPr i="1" lang="fr-FR" sz="1400"/>
              <a:t>non présent dans le fichier test</a:t>
            </a:r>
            <a:r>
              <a:rPr lang="fr-FR" sz="1400"/>
              <a:t>)</a:t>
            </a:r>
            <a:endParaRPr sz="1400"/>
          </a:p>
          <a:p>
            <a:pPr indent="-279400" lvl="1" marL="787400" rtl="0" algn="l">
              <a:lnSpc>
                <a:spcPct val="90000"/>
              </a:lnSpc>
              <a:spcBef>
                <a:spcPts val="0"/>
              </a:spcBef>
              <a:spcAft>
                <a:spcPts val="0"/>
              </a:spcAft>
              <a:buSzPts val="1400"/>
              <a:buChar char="–"/>
            </a:pPr>
            <a:r>
              <a:rPr lang="fr-FR" sz="1400"/>
              <a:t>auteur : l'id du client</a:t>
            </a:r>
            <a:endParaRPr sz="1400"/>
          </a:p>
          <a:p>
            <a:pPr indent="-279400" lvl="1" marL="787400" rtl="0" algn="l">
              <a:lnSpc>
                <a:spcPct val="90000"/>
              </a:lnSpc>
              <a:spcBef>
                <a:spcPts val="0"/>
              </a:spcBef>
              <a:spcAft>
                <a:spcPts val="0"/>
              </a:spcAft>
              <a:buSzPts val="1400"/>
              <a:buChar char="–"/>
            </a:pPr>
            <a:r>
              <a:rPr lang="fr-FR" sz="1400"/>
              <a:t>avis : l'avis</a:t>
            </a:r>
            <a:endParaRPr sz="1400"/>
          </a:p>
          <a:p>
            <a:pPr indent="-279400" lvl="1" marL="787400" rtl="0" algn="l">
              <a:lnSpc>
                <a:spcPct val="90000"/>
              </a:lnSpc>
              <a:spcBef>
                <a:spcPts val="0"/>
              </a:spcBef>
              <a:spcAft>
                <a:spcPts val="0"/>
              </a:spcAft>
              <a:buSzPts val="1400"/>
              <a:buChar char="–"/>
            </a:pPr>
            <a:r>
              <a:rPr lang="fr-FR" sz="1400"/>
              <a:t>assureur : le nom de l'assurance</a:t>
            </a:r>
            <a:endParaRPr sz="1400"/>
          </a:p>
          <a:p>
            <a:pPr indent="-279400" lvl="1" marL="787400" rtl="0" algn="l">
              <a:lnSpc>
                <a:spcPct val="90000"/>
              </a:lnSpc>
              <a:spcBef>
                <a:spcPts val="0"/>
              </a:spcBef>
              <a:spcAft>
                <a:spcPts val="0"/>
              </a:spcAft>
              <a:buSzPts val="1400"/>
              <a:buChar char="–"/>
            </a:pPr>
            <a:r>
              <a:rPr lang="fr-FR" sz="1400"/>
              <a:t>produit : le type d'assurance</a:t>
            </a:r>
            <a:endParaRPr sz="1400"/>
          </a:p>
          <a:p>
            <a:pPr indent="0" lvl="0" marL="787400" rtl="0" algn="l">
              <a:lnSpc>
                <a:spcPct val="90000"/>
              </a:lnSpc>
              <a:spcBef>
                <a:spcPts val="0"/>
              </a:spcBef>
              <a:spcAft>
                <a:spcPts val="0"/>
              </a:spcAft>
              <a:buNone/>
            </a:pPr>
            <a:r>
              <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1"/>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LGBMRegressor</a:t>
            </a:r>
            <a:endParaRPr/>
          </a:p>
        </p:txBody>
      </p:sp>
      <p:pic>
        <p:nvPicPr>
          <p:cNvPr id="554" name="Google Shape;554;p61"/>
          <p:cNvPicPr preferRelativeResize="0"/>
          <p:nvPr/>
        </p:nvPicPr>
        <p:blipFill>
          <a:blip r:embed="rId3">
            <a:alphaModFix/>
          </a:blip>
          <a:stretch>
            <a:fillRect/>
          </a:stretch>
        </p:blipFill>
        <p:spPr>
          <a:xfrm>
            <a:off x="417625" y="1314438"/>
            <a:ext cx="3390900" cy="2514600"/>
          </a:xfrm>
          <a:prstGeom prst="rect">
            <a:avLst/>
          </a:prstGeom>
          <a:noFill/>
          <a:ln>
            <a:noFill/>
          </a:ln>
        </p:spPr>
      </p:pic>
      <p:sp>
        <p:nvSpPr>
          <p:cNvPr id="555" name="Google Shape;555;p61"/>
          <p:cNvSpPr txBox="1"/>
          <p:nvPr/>
        </p:nvSpPr>
        <p:spPr>
          <a:xfrm>
            <a:off x="4339675" y="1613350"/>
            <a:ext cx="420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Le meilleur modèle de machine learning traditionnel (minimisant la RMSE) se trompe majoritairement sur la prédiction de la classe 4 et 2 , à côté des extrêmes.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En effet, la différence entre un commentaire 1-2 ou 4-5 est faible.</a:t>
            </a:r>
            <a:endParaRPr>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2"/>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Deep Learning</a:t>
            </a:r>
            <a:r>
              <a:rPr lang="fr-FR"/>
              <a:t> Model - RNN </a:t>
            </a:r>
            <a:endParaRPr/>
          </a:p>
        </p:txBody>
      </p:sp>
      <p:grpSp>
        <p:nvGrpSpPr>
          <p:cNvPr id="562" name="Google Shape;562;p62"/>
          <p:cNvGrpSpPr/>
          <p:nvPr/>
        </p:nvGrpSpPr>
        <p:grpSpPr>
          <a:xfrm>
            <a:off x="179094" y="1405163"/>
            <a:ext cx="1779844" cy="2847027"/>
            <a:chOff x="483305" y="1530985"/>
            <a:chExt cx="2681700" cy="3796036"/>
          </a:xfrm>
        </p:grpSpPr>
        <p:sp>
          <p:nvSpPr>
            <p:cNvPr id="563" name="Google Shape;563;p62"/>
            <p:cNvSpPr/>
            <p:nvPr/>
          </p:nvSpPr>
          <p:spPr>
            <a:xfrm>
              <a:off x="483305" y="1945121"/>
              <a:ext cx="2681700" cy="33819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feature en input</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avis en anglais</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Technique utilisée</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Embedding</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Bi-LSTM</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p:txBody>
        </p:sp>
        <p:sp>
          <p:nvSpPr>
            <p:cNvPr id="564" name="Google Shape;564;p62"/>
            <p:cNvSpPr/>
            <p:nvPr/>
          </p:nvSpPr>
          <p:spPr>
            <a:xfrm>
              <a:off x="483305" y="1530985"/>
              <a:ext cx="2681700" cy="30870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lang="fr-FR">
                  <a:solidFill>
                    <a:srgbClr val="13264A"/>
                  </a:solidFill>
                  <a:latin typeface="Calibri"/>
                  <a:ea typeface="Calibri"/>
                  <a:cs typeface="Calibri"/>
                  <a:sym typeface="Calibri"/>
                </a:rPr>
                <a:t>Propriétés</a:t>
              </a:r>
              <a:endParaRPr b="0" i="0" sz="1200" u="none" cap="none" strike="noStrike">
                <a:solidFill>
                  <a:srgbClr val="000000"/>
                </a:solidFill>
                <a:latin typeface="Arial"/>
                <a:ea typeface="Arial"/>
                <a:cs typeface="Arial"/>
                <a:sym typeface="Arial"/>
              </a:endParaRPr>
            </a:p>
          </p:txBody>
        </p:sp>
        <p:cxnSp>
          <p:nvCxnSpPr>
            <p:cNvPr id="565" name="Google Shape;565;p62"/>
            <p:cNvCxnSpPr/>
            <p:nvPr/>
          </p:nvCxnSpPr>
          <p:spPr>
            <a:xfrm>
              <a:off x="483305" y="1847794"/>
              <a:ext cx="2681700" cy="0"/>
            </a:xfrm>
            <a:prstGeom prst="straightConnector1">
              <a:avLst/>
            </a:prstGeom>
            <a:noFill/>
            <a:ln cap="flat" cmpd="sng" w="19050">
              <a:solidFill>
                <a:srgbClr val="B7ACA4"/>
              </a:solidFill>
              <a:prstDash val="solid"/>
              <a:round/>
              <a:headEnd len="sm" w="sm" type="none"/>
              <a:tailEnd len="sm" w="sm" type="none"/>
            </a:ln>
          </p:spPr>
        </p:cxnSp>
      </p:grpSp>
      <p:pic>
        <p:nvPicPr>
          <p:cNvPr id="566" name="Google Shape;566;p62"/>
          <p:cNvPicPr preferRelativeResize="0"/>
          <p:nvPr/>
        </p:nvPicPr>
        <p:blipFill>
          <a:blip r:embed="rId3">
            <a:alphaModFix/>
          </a:blip>
          <a:stretch>
            <a:fillRect/>
          </a:stretch>
        </p:blipFill>
        <p:spPr>
          <a:xfrm>
            <a:off x="2884105" y="682088"/>
            <a:ext cx="3375234" cy="4156612"/>
          </a:xfrm>
          <a:prstGeom prst="rect">
            <a:avLst/>
          </a:prstGeom>
          <a:noFill/>
          <a:ln>
            <a:noFill/>
          </a:ln>
        </p:spPr>
      </p:pic>
      <p:pic>
        <p:nvPicPr>
          <p:cNvPr id="567" name="Google Shape;567;p62"/>
          <p:cNvPicPr preferRelativeResize="0"/>
          <p:nvPr/>
        </p:nvPicPr>
        <p:blipFill>
          <a:blip r:embed="rId4">
            <a:alphaModFix/>
          </a:blip>
          <a:stretch>
            <a:fillRect/>
          </a:stretch>
        </p:blipFill>
        <p:spPr>
          <a:xfrm>
            <a:off x="6195894" y="3135625"/>
            <a:ext cx="2760875" cy="1663800"/>
          </a:xfrm>
          <a:prstGeom prst="rect">
            <a:avLst/>
          </a:prstGeom>
          <a:noFill/>
          <a:ln>
            <a:noFill/>
          </a:ln>
        </p:spPr>
      </p:pic>
      <p:pic>
        <p:nvPicPr>
          <p:cNvPr id="568" name="Google Shape;568;p62"/>
          <p:cNvPicPr preferRelativeResize="0"/>
          <p:nvPr/>
        </p:nvPicPr>
        <p:blipFill>
          <a:blip r:embed="rId5">
            <a:alphaModFix/>
          </a:blip>
          <a:stretch>
            <a:fillRect/>
          </a:stretch>
        </p:blipFill>
        <p:spPr>
          <a:xfrm>
            <a:off x="6286401" y="795113"/>
            <a:ext cx="2579862" cy="1858035"/>
          </a:xfrm>
          <a:prstGeom prst="rect">
            <a:avLst/>
          </a:prstGeom>
          <a:noFill/>
          <a:ln>
            <a:noFill/>
          </a:ln>
        </p:spPr>
      </p:pic>
      <p:grpSp>
        <p:nvGrpSpPr>
          <p:cNvPr id="569" name="Google Shape;569;p62"/>
          <p:cNvGrpSpPr/>
          <p:nvPr/>
        </p:nvGrpSpPr>
        <p:grpSpPr>
          <a:xfrm>
            <a:off x="257948" y="2726050"/>
            <a:ext cx="1622171" cy="409566"/>
            <a:chOff x="644418" y="5821011"/>
            <a:chExt cx="6711504" cy="546088"/>
          </a:xfrm>
        </p:grpSpPr>
        <p:sp>
          <p:nvSpPr>
            <p:cNvPr id="570" name="Google Shape;570;p62"/>
            <p:cNvSpPr/>
            <p:nvPr/>
          </p:nvSpPr>
          <p:spPr>
            <a:xfrm>
              <a:off x="745122" y="5821011"/>
              <a:ext cx="6610800" cy="5460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rtl="0" algn="l">
                <a:lnSpc>
                  <a:spcPct val="90000"/>
                </a:lnSpc>
                <a:spcBef>
                  <a:spcPts val="0"/>
                </a:spcBef>
                <a:spcAft>
                  <a:spcPts val="0"/>
                </a:spcAft>
                <a:buNone/>
              </a:pPr>
              <a:r>
                <a:rPr b="1" lang="fr-FR" sz="1000">
                  <a:solidFill>
                    <a:schemeClr val="dk1"/>
                  </a:solidFill>
                  <a:latin typeface="Calibri"/>
                  <a:ea typeface="Calibri"/>
                  <a:cs typeface="Calibri"/>
                  <a:sym typeface="Calibri"/>
                </a:rPr>
                <a:t>             RMSE finale </a:t>
              </a:r>
              <a:endParaRPr b="1" sz="1000">
                <a:solidFill>
                  <a:schemeClr val="dk1"/>
                </a:solidFill>
                <a:latin typeface="Calibri"/>
                <a:ea typeface="Calibri"/>
                <a:cs typeface="Calibri"/>
                <a:sym typeface="Calibri"/>
              </a:endParaRPr>
            </a:p>
            <a:p>
              <a:pPr indent="0" lvl="0" marL="393700" rtl="0" algn="l">
                <a:lnSpc>
                  <a:spcPct val="90000"/>
                </a:lnSpc>
                <a:spcBef>
                  <a:spcPts val="0"/>
                </a:spcBef>
                <a:spcAft>
                  <a:spcPts val="0"/>
                </a:spcAft>
                <a:buNone/>
              </a:pPr>
              <a:r>
                <a:rPr b="1" lang="fr-FR" sz="1000">
                  <a:solidFill>
                    <a:schemeClr val="dk1"/>
                  </a:solidFill>
                  <a:latin typeface="Calibri"/>
                  <a:ea typeface="Calibri"/>
                  <a:cs typeface="Calibri"/>
                  <a:sym typeface="Calibri"/>
                </a:rPr>
                <a:t>     </a:t>
              </a:r>
              <a:r>
                <a:rPr lang="fr-FR" sz="1050">
                  <a:solidFill>
                    <a:srgbClr val="D5D5D5"/>
                  </a:solidFill>
                  <a:highlight>
                    <a:srgbClr val="383838"/>
                  </a:highlight>
                  <a:latin typeface="Courier New"/>
                  <a:ea typeface="Courier New"/>
                  <a:cs typeface="Courier New"/>
                  <a:sym typeface="Courier New"/>
                </a:rPr>
                <a:t>0.88</a:t>
              </a:r>
              <a:endParaRPr b="1" sz="1000">
                <a:solidFill>
                  <a:schemeClr val="dk1"/>
                </a:solidFill>
                <a:latin typeface="Calibri"/>
                <a:ea typeface="Calibri"/>
                <a:cs typeface="Calibri"/>
                <a:sym typeface="Calibri"/>
              </a:endParaRPr>
            </a:p>
          </p:txBody>
        </p:sp>
        <p:cxnSp>
          <p:nvCxnSpPr>
            <p:cNvPr id="571" name="Google Shape;571;p62"/>
            <p:cNvCxnSpPr/>
            <p:nvPr/>
          </p:nvCxnSpPr>
          <p:spPr>
            <a:xfrm rot="10800000">
              <a:off x="644418" y="5821099"/>
              <a:ext cx="900" cy="546000"/>
            </a:xfrm>
            <a:prstGeom prst="straightConnector1">
              <a:avLst/>
            </a:prstGeom>
            <a:solidFill>
              <a:schemeClr val="accent1"/>
            </a:solidFill>
            <a:ln cap="flat" cmpd="sng" w="57150">
              <a:solidFill>
                <a:srgbClr val="BA1C3A"/>
              </a:solidFill>
              <a:prstDash val="solid"/>
              <a:round/>
              <a:headEnd len="sm" w="sm" type="none"/>
              <a:tailEnd len="sm" w="sm" type="none"/>
            </a:ln>
          </p:spPr>
        </p:cxn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3"/>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Deep Learning Model - CNN </a:t>
            </a:r>
            <a:endParaRPr/>
          </a:p>
        </p:txBody>
      </p:sp>
      <p:grpSp>
        <p:nvGrpSpPr>
          <p:cNvPr id="578" name="Google Shape;578;p63"/>
          <p:cNvGrpSpPr/>
          <p:nvPr/>
        </p:nvGrpSpPr>
        <p:grpSpPr>
          <a:xfrm>
            <a:off x="179094" y="1405163"/>
            <a:ext cx="1779844" cy="2847027"/>
            <a:chOff x="483305" y="1530985"/>
            <a:chExt cx="2681700" cy="3796036"/>
          </a:xfrm>
        </p:grpSpPr>
        <p:sp>
          <p:nvSpPr>
            <p:cNvPr id="579" name="Google Shape;579;p63"/>
            <p:cNvSpPr/>
            <p:nvPr/>
          </p:nvSpPr>
          <p:spPr>
            <a:xfrm>
              <a:off x="483305" y="1945121"/>
              <a:ext cx="2681700" cy="33819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feature en input</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avis en anglais</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Technique utilisée</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Embedding</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Convolution</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Pooling</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p:txBody>
        </p:sp>
        <p:sp>
          <p:nvSpPr>
            <p:cNvPr id="580" name="Google Shape;580;p63"/>
            <p:cNvSpPr/>
            <p:nvPr/>
          </p:nvSpPr>
          <p:spPr>
            <a:xfrm>
              <a:off x="483305" y="1530985"/>
              <a:ext cx="2681700" cy="30870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lang="fr-FR">
                  <a:solidFill>
                    <a:srgbClr val="13264A"/>
                  </a:solidFill>
                  <a:latin typeface="Calibri"/>
                  <a:ea typeface="Calibri"/>
                  <a:cs typeface="Calibri"/>
                  <a:sym typeface="Calibri"/>
                </a:rPr>
                <a:t>Propriétés</a:t>
              </a:r>
              <a:endParaRPr b="0" i="0" sz="1200" u="none" cap="none" strike="noStrike">
                <a:solidFill>
                  <a:srgbClr val="000000"/>
                </a:solidFill>
                <a:latin typeface="Arial"/>
                <a:ea typeface="Arial"/>
                <a:cs typeface="Arial"/>
                <a:sym typeface="Arial"/>
              </a:endParaRPr>
            </a:p>
          </p:txBody>
        </p:sp>
        <p:cxnSp>
          <p:nvCxnSpPr>
            <p:cNvPr id="581" name="Google Shape;581;p63"/>
            <p:cNvCxnSpPr/>
            <p:nvPr/>
          </p:nvCxnSpPr>
          <p:spPr>
            <a:xfrm>
              <a:off x="483305" y="1847794"/>
              <a:ext cx="2681700" cy="0"/>
            </a:xfrm>
            <a:prstGeom prst="straightConnector1">
              <a:avLst/>
            </a:prstGeom>
            <a:noFill/>
            <a:ln cap="flat" cmpd="sng" w="19050">
              <a:solidFill>
                <a:srgbClr val="B7ACA4"/>
              </a:solidFill>
              <a:prstDash val="solid"/>
              <a:round/>
              <a:headEnd len="sm" w="sm" type="none"/>
              <a:tailEnd len="sm" w="sm" type="none"/>
            </a:ln>
          </p:spPr>
        </p:cxnSp>
      </p:grpSp>
      <p:grpSp>
        <p:nvGrpSpPr>
          <p:cNvPr id="582" name="Google Shape;582;p63"/>
          <p:cNvGrpSpPr/>
          <p:nvPr/>
        </p:nvGrpSpPr>
        <p:grpSpPr>
          <a:xfrm>
            <a:off x="257948" y="2726050"/>
            <a:ext cx="1622171" cy="409566"/>
            <a:chOff x="644418" y="5821011"/>
            <a:chExt cx="6711504" cy="546088"/>
          </a:xfrm>
        </p:grpSpPr>
        <p:sp>
          <p:nvSpPr>
            <p:cNvPr id="583" name="Google Shape;583;p63"/>
            <p:cNvSpPr/>
            <p:nvPr/>
          </p:nvSpPr>
          <p:spPr>
            <a:xfrm>
              <a:off x="745122" y="5821011"/>
              <a:ext cx="6610800" cy="5460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rtl="0" algn="l">
                <a:lnSpc>
                  <a:spcPct val="90000"/>
                </a:lnSpc>
                <a:spcBef>
                  <a:spcPts val="0"/>
                </a:spcBef>
                <a:spcAft>
                  <a:spcPts val="0"/>
                </a:spcAft>
                <a:buNone/>
              </a:pPr>
              <a:r>
                <a:rPr b="1" lang="fr-FR" sz="1000">
                  <a:solidFill>
                    <a:schemeClr val="dk1"/>
                  </a:solidFill>
                  <a:latin typeface="Calibri"/>
                  <a:ea typeface="Calibri"/>
                  <a:cs typeface="Calibri"/>
                  <a:sym typeface="Calibri"/>
                </a:rPr>
                <a:t>             RMSE finale </a:t>
              </a:r>
              <a:endParaRPr b="1" sz="1000">
                <a:solidFill>
                  <a:schemeClr val="dk1"/>
                </a:solidFill>
                <a:latin typeface="Calibri"/>
                <a:ea typeface="Calibri"/>
                <a:cs typeface="Calibri"/>
                <a:sym typeface="Calibri"/>
              </a:endParaRPr>
            </a:p>
            <a:p>
              <a:pPr indent="0" lvl="0" marL="393700" rtl="0" algn="l">
                <a:lnSpc>
                  <a:spcPct val="90000"/>
                </a:lnSpc>
                <a:spcBef>
                  <a:spcPts val="0"/>
                </a:spcBef>
                <a:spcAft>
                  <a:spcPts val="0"/>
                </a:spcAft>
                <a:buNone/>
              </a:pPr>
              <a:r>
                <a:rPr b="1" lang="fr-FR" sz="1000">
                  <a:solidFill>
                    <a:schemeClr val="dk1"/>
                  </a:solidFill>
                  <a:latin typeface="Calibri"/>
                  <a:ea typeface="Calibri"/>
                  <a:cs typeface="Calibri"/>
                  <a:sym typeface="Calibri"/>
                </a:rPr>
                <a:t>     </a:t>
              </a:r>
              <a:r>
                <a:rPr lang="fr-FR" sz="1050">
                  <a:solidFill>
                    <a:srgbClr val="D5D5D5"/>
                  </a:solidFill>
                  <a:highlight>
                    <a:srgbClr val="383838"/>
                  </a:highlight>
                  <a:latin typeface="Courier New"/>
                  <a:ea typeface="Courier New"/>
                  <a:cs typeface="Courier New"/>
                  <a:sym typeface="Courier New"/>
                </a:rPr>
                <a:t>0.92</a:t>
              </a:r>
              <a:endParaRPr b="1" sz="1000">
                <a:solidFill>
                  <a:schemeClr val="dk1"/>
                </a:solidFill>
                <a:latin typeface="Calibri"/>
                <a:ea typeface="Calibri"/>
                <a:cs typeface="Calibri"/>
                <a:sym typeface="Calibri"/>
              </a:endParaRPr>
            </a:p>
          </p:txBody>
        </p:sp>
        <p:cxnSp>
          <p:nvCxnSpPr>
            <p:cNvPr id="584" name="Google Shape;584;p63"/>
            <p:cNvCxnSpPr/>
            <p:nvPr/>
          </p:nvCxnSpPr>
          <p:spPr>
            <a:xfrm rot="10800000">
              <a:off x="644418" y="5821099"/>
              <a:ext cx="900" cy="546000"/>
            </a:xfrm>
            <a:prstGeom prst="straightConnector1">
              <a:avLst/>
            </a:prstGeom>
            <a:solidFill>
              <a:schemeClr val="accent1"/>
            </a:solidFill>
            <a:ln cap="flat" cmpd="sng" w="57150">
              <a:solidFill>
                <a:srgbClr val="BA1C3A"/>
              </a:solidFill>
              <a:prstDash val="solid"/>
              <a:round/>
              <a:headEnd len="sm" w="sm" type="none"/>
              <a:tailEnd len="sm" w="sm" type="none"/>
            </a:ln>
          </p:spPr>
        </p:cxnSp>
      </p:grpSp>
      <p:pic>
        <p:nvPicPr>
          <p:cNvPr id="585" name="Google Shape;585;p63"/>
          <p:cNvPicPr preferRelativeResize="0"/>
          <p:nvPr/>
        </p:nvPicPr>
        <p:blipFill>
          <a:blip r:embed="rId3">
            <a:alphaModFix/>
          </a:blip>
          <a:stretch>
            <a:fillRect/>
          </a:stretch>
        </p:blipFill>
        <p:spPr>
          <a:xfrm>
            <a:off x="3208680" y="834488"/>
            <a:ext cx="2726089" cy="3911345"/>
          </a:xfrm>
          <a:prstGeom prst="rect">
            <a:avLst/>
          </a:prstGeom>
          <a:noFill/>
          <a:ln>
            <a:noFill/>
          </a:ln>
        </p:spPr>
      </p:pic>
      <p:pic>
        <p:nvPicPr>
          <p:cNvPr id="586" name="Google Shape;586;p63"/>
          <p:cNvPicPr preferRelativeResize="0"/>
          <p:nvPr/>
        </p:nvPicPr>
        <p:blipFill>
          <a:blip r:embed="rId4">
            <a:alphaModFix/>
          </a:blip>
          <a:stretch>
            <a:fillRect/>
          </a:stretch>
        </p:blipFill>
        <p:spPr>
          <a:xfrm>
            <a:off x="6195894" y="834488"/>
            <a:ext cx="2795706" cy="2013488"/>
          </a:xfrm>
          <a:prstGeom prst="rect">
            <a:avLst/>
          </a:prstGeom>
          <a:noFill/>
          <a:ln>
            <a:noFill/>
          </a:ln>
        </p:spPr>
      </p:pic>
      <p:pic>
        <p:nvPicPr>
          <p:cNvPr id="587" name="Google Shape;587;p63"/>
          <p:cNvPicPr preferRelativeResize="0"/>
          <p:nvPr/>
        </p:nvPicPr>
        <p:blipFill>
          <a:blip r:embed="rId5">
            <a:alphaModFix/>
          </a:blip>
          <a:stretch>
            <a:fillRect/>
          </a:stretch>
        </p:blipFill>
        <p:spPr>
          <a:xfrm>
            <a:off x="6195894" y="3000375"/>
            <a:ext cx="2795706" cy="189386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4"/>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Deep Learning Model - Combinaison RNN + Numerical Features </a:t>
            </a:r>
            <a:endParaRPr/>
          </a:p>
        </p:txBody>
      </p:sp>
      <p:grpSp>
        <p:nvGrpSpPr>
          <p:cNvPr id="594" name="Google Shape;594;p64"/>
          <p:cNvGrpSpPr/>
          <p:nvPr/>
        </p:nvGrpSpPr>
        <p:grpSpPr>
          <a:xfrm>
            <a:off x="34768" y="1411251"/>
            <a:ext cx="2672095" cy="2882152"/>
            <a:chOff x="330191" y="1539085"/>
            <a:chExt cx="2834814" cy="3842869"/>
          </a:xfrm>
        </p:grpSpPr>
        <p:sp>
          <p:nvSpPr>
            <p:cNvPr id="595" name="Google Shape;595;p64"/>
            <p:cNvSpPr/>
            <p:nvPr/>
          </p:nvSpPr>
          <p:spPr>
            <a:xfrm>
              <a:off x="330191" y="2000054"/>
              <a:ext cx="2681700" cy="33819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lang="fr-FR" sz="1000">
                  <a:solidFill>
                    <a:schemeClr val="dk1"/>
                  </a:solidFill>
                  <a:latin typeface="Calibri"/>
                  <a:ea typeface="Calibri"/>
                  <a:cs typeface="Calibri"/>
                  <a:sym typeface="Calibri"/>
                </a:rPr>
                <a:t>feature en input</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avis en anglais</a:t>
              </a:r>
              <a:endParaRPr b="1" sz="1000">
                <a:solidFill>
                  <a:schemeClr val="dk1"/>
                </a:solidFill>
                <a:latin typeface="Calibri"/>
                <a:ea typeface="Calibri"/>
                <a:cs typeface="Calibri"/>
                <a:sym typeface="Calibri"/>
              </a:endParaRPr>
            </a:p>
            <a:p>
              <a:pPr indent="-254000" lvl="2" marL="1181100" marR="0" rtl="0" algn="l">
                <a:lnSpc>
                  <a:spcPct val="90000"/>
                </a:lnSpc>
                <a:spcBef>
                  <a:spcPts val="0"/>
                </a:spcBef>
                <a:spcAft>
                  <a:spcPts val="0"/>
                </a:spcAft>
                <a:buClr>
                  <a:schemeClr val="dk1"/>
                </a:buClr>
                <a:buSzPts val="1000"/>
                <a:buFont typeface="Calibri"/>
                <a:buChar char="•"/>
              </a:pPr>
              <a:r>
                <a:rPr b="1" i="1" lang="fr-FR" sz="1000">
                  <a:solidFill>
                    <a:schemeClr val="dk1"/>
                  </a:solidFill>
                  <a:latin typeface="Calibri"/>
                  <a:ea typeface="Calibri"/>
                  <a:cs typeface="Calibri"/>
                  <a:sym typeface="Calibri"/>
                </a:rPr>
                <a:t>branche droite</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valeurs numériques</a:t>
              </a:r>
              <a:endParaRPr b="1" sz="1000">
                <a:solidFill>
                  <a:schemeClr val="dk1"/>
                </a:solidFill>
                <a:latin typeface="Calibri"/>
                <a:ea typeface="Calibri"/>
                <a:cs typeface="Calibri"/>
                <a:sym typeface="Calibri"/>
              </a:endParaRPr>
            </a:p>
            <a:p>
              <a:pPr indent="-254000" lvl="2" marL="11811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branche gauche</a:t>
              </a:r>
              <a:endParaRPr b="1"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Technique utilisée</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Embedding</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Bi-LSTM</a:t>
              </a:r>
              <a:endParaRPr b="1" sz="1000">
                <a:solidFill>
                  <a:schemeClr val="dk1"/>
                </a:solidFill>
                <a:latin typeface="Calibri"/>
                <a:ea typeface="Calibri"/>
                <a:cs typeface="Calibri"/>
                <a:sym typeface="Calibri"/>
              </a:endParaRPr>
            </a:p>
            <a:p>
              <a:pPr indent="-254000" lvl="1" marL="787400" marR="0" rtl="0" algn="l">
                <a:lnSpc>
                  <a:spcPct val="90000"/>
                </a:lnSpc>
                <a:spcBef>
                  <a:spcPts val="0"/>
                </a:spcBef>
                <a:spcAft>
                  <a:spcPts val="0"/>
                </a:spcAft>
                <a:buClr>
                  <a:schemeClr val="dk1"/>
                </a:buClr>
                <a:buSzPts val="1000"/>
                <a:buFont typeface="Calibri"/>
                <a:buChar char="–"/>
              </a:pPr>
              <a:r>
                <a:rPr b="1" lang="fr-FR" sz="1000">
                  <a:solidFill>
                    <a:schemeClr val="dk1"/>
                  </a:solidFill>
                  <a:latin typeface="Calibri"/>
                  <a:ea typeface="Calibri"/>
                  <a:cs typeface="Calibri"/>
                  <a:sym typeface="Calibri"/>
                </a:rPr>
                <a:t>Concaténation</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000">
                <a:solidFill>
                  <a:schemeClr val="dk1"/>
                </a:solidFill>
                <a:latin typeface="Calibri"/>
                <a:ea typeface="Calibri"/>
                <a:cs typeface="Calibri"/>
                <a:sym typeface="Calibri"/>
              </a:endParaRPr>
            </a:p>
          </p:txBody>
        </p:sp>
        <p:sp>
          <p:nvSpPr>
            <p:cNvPr id="596" name="Google Shape;596;p64"/>
            <p:cNvSpPr/>
            <p:nvPr/>
          </p:nvSpPr>
          <p:spPr>
            <a:xfrm>
              <a:off x="330191" y="1539085"/>
              <a:ext cx="2681700" cy="30870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lang="fr-FR">
                  <a:solidFill>
                    <a:srgbClr val="13264A"/>
                  </a:solidFill>
                  <a:latin typeface="Calibri"/>
                  <a:ea typeface="Calibri"/>
                  <a:cs typeface="Calibri"/>
                  <a:sym typeface="Calibri"/>
                </a:rPr>
                <a:t>Propriétés</a:t>
              </a:r>
              <a:endParaRPr b="0" i="0" sz="1200" u="none" cap="none" strike="noStrike">
                <a:solidFill>
                  <a:srgbClr val="000000"/>
                </a:solidFill>
                <a:latin typeface="Arial"/>
                <a:ea typeface="Arial"/>
                <a:cs typeface="Arial"/>
                <a:sym typeface="Arial"/>
              </a:endParaRPr>
            </a:p>
          </p:txBody>
        </p:sp>
        <p:cxnSp>
          <p:nvCxnSpPr>
            <p:cNvPr id="597" name="Google Shape;597;p64"/>
            <p:cNvCxnSpPr/>
            <p:nvPr/>
          </p:nvCxnSpPr>
          <p:spPr>
            <a:xfrm>
              <a:off x="483305" y="1847794"/>
              <a:ext cx="2681700" cy="0"/>
            </a:xfrm>
            <a:prstGeom prst="straightConnector1">
              <a:avLst/>
            </a:prstGeom>
            <a:noFill/>
            <a:ln cap="flat" cmpd="sng" w="19050">
              <a:solidFill>
                <a:srgbClr val="B7ACA4"/>
              </a:solidFill>
              <a:prstDash val="solid"/>
              <a:round/>
              <a:headEnd len="sm" w="sm" type="none"/>
              <a:tailEnd len="sm" w="sm" type="none"/>
            </a:ln>
          </p:spPr>
        </p:cxnSp>
      </p:grpSp>
      <p:grpSp>
        <p:nvGrpSpPr>
          <p:cNvPr id="598" name="Google Shape;598;p64"/>
          <p:cNvGrpSpPr/>
          <p:nvPr/>
        </p:nvGrpSpPr>
        <p:grpSpPr>
          <a:xfrm>
            <a:off x="417636" y="3236675"/>
            <a:ext cx="1622171" cy="409566"/>
            <a:chOff x="644418" y="5821011"/>
            <a:chExt cx="6711504" cy="546088"/>
          </a:xfrm>
        </p:grpSpPr>
        <p:sp>
          <p:nvSpPr>
            <p:cNvPr id="599" name="Google Shape;599;p64"/>
            <p:cNvSpPr/>
            <p:nvPr/>
          </p:nvSpPr>
          <p:spPr>
            <a:xfrm>
              <a:off x="745122" y="5821011"/>
              <a:ext cx="6610800" cy="5460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rtl="0" algn="l">
                <a:lnSpc>
                  <a:spcPct val="90000"/>
                </a:lnSpc>
                <a:spcBef>
                  <a:spcPts val="0"/>
                </a:spcBef>
                <a:spcAft>
                  <a:spcPts val="0"/>
                </a:spcAft>
                <a:buNone/>
              </a:pPr>
              <a:r>
                <a:rPr b="1" lang="fr-FR" sz="1000">
                  <a:solidFill>
                    <a:schemeClr val="dk1"/>
                  </a:solidFill>
                  <a:latin typeface="Calibri"/>
                  <a:ea typeface="Calibri"/>
                  <a:cs typeface="Calibri"/>
                  <a:sym typeface="Calibri"/>
                </a:rPr>
                <a:t>             RMSE finale </a:t>
              </a:r>
              <a:endParaRPr b="1" sz="1000">
                <a:solidFill>
                  <a:schemeClr val="dk1"/>
                </a:solidFill>
                <a:latin typeface="Calibri"/>
                <a:ea typeface="Calibri"/>
                <a:cs typeface="Calibri"/>
                <a:sym typeface="Calibri"/>
              </a:endParaRPr>
            </a:p>
            <a:p>
              <a:pPr indent="0" lvl="0" marL="393700" rtl="0" algn="l">
                <a:lnSpc>
                  <a:spcPct val="90000"/>
                </a:lnSpc>
                <a:spcBef>
                  <a:spcPts val="0"/>
                </a:spcBef>
                <a:spcAft>
                  <a:spcPts val="0"/>
                </a:spcAft>
                <a:buNone/>
              </a:pPr>
              <a:r>
                <a:rPr b="1" lang="fr-FR" sz="1000">
                  <a:solidFill>
                    <a:schemeClr val="dk1"/>
                  </a:solidFill>
                  <a:latin typeface="Calibri"/>
                  <a:ea typeface="Calibri"/>
                  <a:cs typeface="Calibri"/>
                  <a:sym typeface="Calibri"/>
                </a:rPr>
                <a:t>     </a:t>
              </a:r>
              <a:r>
                <a:rPr lang="fr-FR" sz="1050">
                  <a:solidFill>
                    <a:srgbClr val="D5D5D5"/>
                  </a:solidFill>
                  <a:highlight>
                    <a:srgbClr val="383838"/>
                  </a:highlight>
                  <a:latin typeface="Courier New"/>
                  <a:ea typeface="Courier New"/>
                  <a:cs typeface="Courier New"/>
                  <a:sym typeface="Courier New"/>
                </a:rPr>
                <a:t>0.89</a:t>
              </a:r>
              <a:endParaRPr b="1" sz="1000">
                <a:solidFill>
                  <a:schemeClr val="dk1"/>
                </a:solidFill>
                <a:latin typeface="Calibri"/>
                <a:ea typeface="Calibri"/>
                <a:cs typeface="Calibri"/>
                <a:sym typeface="Calibri"/>
              </a:endParaRPr>
            </a:p>
          </p:txBody>
        </p:sp>
        <p:cxnSp>
          <p:nvCxnSpPr>
            <p:cNvPr id="600" name="Google Shape;600;p64"/>
            <p:cNvCxnSpPr/>
            <p:nvPr/>
          </p:nvCxnSpPr>
          <p:spPr>
            <a:xfrm rot="10800000">
              <a:off x="644418" y="5821099"/>
              <a:ext cx="900" cy="546000"/>
            </a:xfrm>
            <a:prstGeom prst="straightConnector1">
              <a:avLst/>
            </a:prstGeom>
            <a:solidFill>
              <a:schemeClr val="accent1"/>
            </a:solidFill>
            <a:ln cap="flat" cmpd="sng" w="57150">
              <a:solidFill>
                <a:srgbClr val="BA1C3A"/>
              </a:solidFill>
              <a:prstDash val="solid"/>
              <a:round/>
              <a:headEnd len="sm" w="sm" type="none"/>
              <a:tailEnd len="sm" w="sm" type="none"/>
            </a:ln>
          </p:spPr>
        </p:cxnSp>
      </p:grpSp>
      <p:pic>
        <p:nvPicPr>
          <p:cNvPr id="601" name="Google Shape;601;p64"/>
          <p:cNvPicPr preferRelativeResize="0"/>
          <p:nvPr/>
        </p:nvPicPr>
        <p:blipFill>
          <a:blip r:embed="rId3">
            <a:alphaModFix/>
          </a:blip>
          <a:stretch>
            <a:fillRect/>
          </a:stretch>
        </p:blipFill>
        <p:spPr>
          <a:xfrm>
            <a:off x="2136025" y="834500"/>
            <a:ext cx="3990375" cy="3713249"/>
          </a:xfrm>
          <a:prstGeom prst="rect">
            <a:avLst/>
          </a:prstGeom>
          <a:noFill/>
          <a:ln>
            <a:noFill/>
          </a:ln>
        </p:spPr>
      </p:pic>
      <p:pic>
        <p:nvPicPr>
          <p:cNvPr id="602" name="Google Shape;602;p64"/>
          <p:cNvPicPr preferRelativeResize="0"/>
          <p:nvPr/>
        </p:nvPicPr>
        <p:blipFill>
          <a:blip r:embed="rId4">
            <a:alphaModFix/>
          </a:blip>
          <a:stretch>
            <a:fillRect/>
          </a:stretch>
        </p:blipFill>
        <p:spPr>
          <a:xfrm>
            <a:off x="6126404" y="2807450"/>
            <a:ext cx="2905747" cy="2265050"/>
          </a:xfrm>
          <a:prstGeom prst="rect">
            <a:avLst/>
          </a:prstGeom>
          <a:noFill/>
          <a:ln>
            <a:noFill/>
          </a:ln>
        </p:spPr>
      </p:pic>
      <p:pic>
        <p:nvPicPr>
          <p:cNvPr id="603" name="Google Shape;603;p64"/>
          <p:cNvPicPr preferRelativeResize="0"/>
          <p:nvPr/>
        </p:nvPicPr>
        <p:blipFill>
          <a:blip r:embed="rId5">
            <a:alphaModFix/>
          </a:blip>
          <a:stretch>
            <a:fillRect/>
          </a:stretch>
        </p:blipFill>
        <p:spPr>
          <a:xfrm>
            <a:off x="6199875" y="834488"/>
            <a:ext cx="2527831" cy="182056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5"/>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Conclusion Prédiction de la note</a:t>
            </a:r>
            <a:endParaRPr/>
          </a:p>
        </p:txBody>
      </p:sp>
      <p:pic>
        <p:nvPicPr>
          <p:cNvPr id="610" name="Google Shape;610;p65"/>
          <p:cNvPicPr preferRelativeResize="0"/>
          <p:nvPr/>
        </p:nvPicPr>
        <p:blipFill>
          <a:blip r:embed="rId3">
            <a:alphaModFix/>
          </a:blip>
          <a:stretch>
            <a:fillRect/>
          </a:stretch>
        </p:blipFill>
        <p:spPr>
          <a:xfrm>
            <a:off x="1400674" y="814073"/>
            <a:ext cx="2832526" cy="2100525"/>
          </a:xfrm>
          <a:prstGeom prst="rect">
            <a:avLst/>
          </a:prstGeom>
          <a:noFill/>
          <a:ln>
            <a:noFill/>
          </a:ln>
        </p:spPr>
      </p:pic>
      <p:sp>
        <p:nvSpPr>
          <p:cNvPr id="611" name="Google Shape;611;p65"/>
          <p:cNvSpPr txBox="1"/>
          <p:nvPr/>
        </p:nvSpPr>
        <p:spPr>
          <a:xfrm>
            <a:off x="4433025" y="814075"/>
            <a:ext cx="37521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a:latin typeface="Calibri"/>
                <a:ea typeface="Calibri"/>
                <a:cs typeface="Calibri"/>
                <a:sym typeface="Calibri"/>
              </a:rPr>
              <a:t>Le meilleur modèle retenu pour prédire les commentaires inconnus est le LGBMRegressor.</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fr-FR">
                <a:latin typeface="Calibri"/>
                <a:ea typeface="Calibri"/>
                <a:cs typeface="Calibri"/>
                <a:sym typeface="Calibri"/>
              </a:rPr>
              <a:t>La RMSE obtenue devrait être d’environ </a:t>
            </a:r>
            <a:r>
              <a:rPr b="1" lang="fr-FR">
                <a:latin typeface="Calibri"/>
                <a:ea typeface="Calibri"/>
                <a:cs typeface="Calibri"/>
                <a:sym typeface="Calibri"/>
              </a:rPr>
              <a:t>0.849.</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lang="fr-FR">
                <a:latin typeface="Calibri"/>
                <a:ea typeface="Calibri"/>
                <a:cs typeface="Calibri"/>
                <a:sym typeface="Calibri"/>
              </a:rPr>
              <a:t>En étudiant les 10 features les plus importantes pour le modèle, 9/10 sont des dimensions de l’embeddings du Word2Vec et la dernière est l’année de l’écriture du commentaire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612" name="Google Shape;612;p65"/>
          <p:cNvPicPr preferRelativeResize="0"/>
          <p:nvPr/>
        </p:nvPicPr>
        <p:blipFill>
          <a:blip r:embed="rId4">
            <a:alphaModFix/>
          </a:blip>
          <a:stretch>
            <a:fillRect/>
          </a:stretch>
        </p:blipFill>
        <p:spPr>
          <a:xfrm>
            <a:off x="654075" y="2778075"/>
            <a:ext cx="7835850" cy="2247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6"/>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3.5</a:t>
            </a:r>
            <a:endParaRPr/>
          </a:p>
        </p:txBody>
      </p:sp>
      <p:sp>
        <p:nvSpPr>
          <p:cNvPr id="618" name="Google Shape;618;p66"/>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Génération de review</a:t>
            </a:r>
            <a:endParaRPr>
              <a:solidFill>
                <a:schemeClr val="accent6"/>
              </a:solidFill>
            </a:endParaRPr>
          </a:p>
        </p:txBody>
      </p:sp>
      <p:sp>
        <p:nvSpPr>
          <p:cNvPr id="619" name="Google Shape;619;p66"/>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t>Générer une review réaliste</a:t>
            </a:r>
            <a:endParaRPr sz="1600">
              <a:solidFill>
                <a:schemeClr val="accent6"/>
              </a:solidFill>
            </a:endParaRPr>
          </a:p>
        </p:txBody>
      </p:sp>
      <p:sp>
        <p:nvSpPr>
          <p:cNvPr id="620" name="Google Shape;620;p66"/>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7"/>
          <p:cNvSpPr txBox="1"/>
          <p:nvPr>
            <p:ph type="title"/>
          </p:nvPr>
        </p:nvSpPr>
        <p:spPr>
          <a:xfrm>
            <a:off x="417625" y="166702"/>
            <a:ext cx="8537400" cy="5847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Génération de review </a:t>
            </a:r>
            <a:endParaRPr/>
          </a:p>
        </p:txBody>
      </p:sp>
      <p:sp>
        <p:nvSpPr>
          <p:cNvPr id="626" name="Google Shape;626;p67"/>
          <p:cNvSpPr/>
          <p:nvPr/>
        </p:nvSpPr>
        <p:spPr>
          <a:xfrm>
            <a:off x="879146" y="862446"/>
            <a:ext cx="1511400" cy="8997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lang="fr-FR">
                <a:solidFill>
                  <a:srgbClr val="FFFFFF"/>
                </a:solidFill>
                <a:latin typeface="Calibri"/>
                <a:ea typeface="Calibri"/>
                <a:cs typeface="Calibri"/>
                <a:sym typeface="Calibri"/>
              </a:rPr>
              <a:t>Bidirectional LSTM</a:t>
            </a:r>
            <a:endParaRPr b="0" i="0" sz="1200" u="none" cap="none" strike="noStrike">
              <a:solidFill>
                <a:srgbClr val="000000"/>
              </a:solidFill>
              <a:latin typeface="Arial"/>
              <a:ea typeface="Arial"/>
              <a:cs typeface="Arial"/>
              <a:sym typeface="Arial"/>
            </a:endParaRPr>
          </a:p>
        </p:txBody>
      </p:sp>
      <p:sp>
        <p:nvSpPr>
          <p:cNvPr id="627" name="Google Shape;627;p67"/>
          <p:cNvSpPr/>
          <p:nvPr/>
        </p:nvSpPr>
        <p:spPr>
          <a:xfrm>
            <a:off x="2591536" y="862446"/>
            <a:ext cx="6243300" cy="8997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lang="fr-FR" sz="1000">
                <a:solidFill>
                  <a:srgbClr val="13264A"/>
                </a:solidFill>
                <a:latin typeface="Calibri"/>
                <a:ea typeface="Calibri"/>
                <a:cs typeface="Calibri"/>
                <a:sym typeface="Calibri"/>
              </a:rPr>
              <a:t>Embeddings</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lang="fr-FR" sz="1000">
                <a:solidFill>
                  <a:srgbClr val="13264A"/>
                </a:solidFill>
                <a:latin typeface="Calibri"/>
                <a:ea typeface="Calibri"/>
                <a:cs typeface="Calibri"/>
                <a:sym typeface="Calibri"/>
              </a:rPr>
              <a:t>LSTM</a:t>
            </a:r>
            <a:endParaRPr b="0" i="0" sz="1200" u="none" cap="none" strike="noStrike">
              <a:solidFill>
                <a:srgbClr val="000000"/>
              </a:solidFill>
              <a:latin typeface="Arial"/>
              <a:ea typeface="Arial"/>
              <a:cs typeface="Arial"/>
              <a:sym typeface="Arial"/>
            </a:endParaRPr>
          </a:p>
        </p:txBody>
      </p:sp>
      <p:sp>
        <p:nvSpPr>
          <p:cNvPr id="628" name="Google Shape;628;p67"/>
          <p:cNvSpPr/>
          <p:nvPr/>
        </p:nvSpPr>
        <p:spPr>
          <a:xfrm>
            <a:off x="879171" y="1873287"/>
            <a:ext cx="1511400" cy="8997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lang="fr-FR">
                <a:solidFill>
                  <a:srgbClr val="FFFFFF"/>
                </a:solidFill>
                <a:latin typeface="Calibri"/>
                <a:ea typeface="Calibri"/>
                <a:cs typeface="Calibri"/>
                <a:sym typeface="Calibri"/>
              </a:rPr>
              <a:t>Bi-LSTM + LSTM</a:t>
            </a:r>
            <a:endParaRPr b="0" i="0" sz="1200" u="none" cap="none" strike="noStrike">
              <a:solidFill>
                <a:srgbClr val="000000"/>
              </a:solidFill>
              <a:latin typeface="Arial"/>
              <a:ea typeface="Arial"/>
              <a:cs typeface="Arial"/>
              <a:sym typeface="Arial"/>
            </a:endParaRPr>
          </a:p>
        </p:txBody>
      </p:sp>
      <p:sp>
        <p:nvSpPr>
          <p:cNvPr id="629" name="Google Shape;629;p67"/>
          <p:cNvSpPr/>
          <p:nvPr/>
        </p:nvSpPr>
        <p:spPr>
          <a:xfrm>
            <a:off x="2591562" y="1873287"/>
            <a:ext cx="6243300" cy="8997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lang="fr-FR" sz="1000">
                <a:solidFill>
                  <a:srgbClr val="13264A"/>
                </a:solidFill>
                <a:latin typeface="Calibri"/>
                <a:ea typeface="Calibri"/>
                <a:cs typeface="Calibri"/>
                <a:sym typeface="Calibri"/>
              </a:rPr>
              <a:t>Embeddings</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lang="fr-FR" sz="1000">
                <a:solidFill>
                  <a:srgbClr val="13264A"/>
                </a:solidFill>
                <a:latin typeface="Calibri"/>
                <a:ea typeface="Calibri"/>
                <a:cs typeface="Calibri"/>
                <a:sym typeface="Calibri"/>
              </a:rPr>
              <a:t>Bi-LSTM + LSTM</a:t>
            </a:r>
            <a:endParaRPr b="0" i="0" sz="1200" u="none" cap="none" strike="noStrike">
              <a:solidFill>
                <a:srgbClr val="000000"/>
              </a:solidFill>
              <a:latin typeface="Arial"/>
              <a:ea typeface="Arial"/>
              <a:cs typeface="Arial"/>
              <a:sym typeface="Arial"/>
            </a:endParaRPr>
          </a:p>
        </p:txBody>
      </p:sp>
      <p:sp>
        <p:nvSpPr>
          <p:cNvPr id="630" name="Google Shape;630;p67"/>
          <p:cNvSpPr/>
          <p:nvPr/>
        </p:nvSpPr>
        <p:spPr>
          <a:xfrm>
            <a:off x="879171" y="2909521"/>
            <a:ext cx="1511400" cy="8997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lang="fr-FR">
                <a:solidFill>
                  <a:srgbClr val="FFFFFF"/>
                </a:solidFill>
                <a:latin typeface="Calibri"/>
                <a:ea typeface="Calibri"/>
                <a:cs typeface="Calibri"/>
                <a:sym typeface="Calibri"/>
              </a:rPr>
              <a:t>Generative Pre-Trained (GPT)</a:t>
            </a:r>
            <a:endParaRPr b="1">
              <a:solidFill>
                <a:srgbClr val="FFFFFF"/>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400"/>
              <a:buFont typeface="Arial"/>
              <a:buNone/>
            </a:pPr>
            <a:r>
              <a:rPr b="1" lang="fr-FR">
                <a:solidFill>
                  <a:srgbClr val="FFFFFF"/>
                </a:solidFill>
                <a:latin typeface="Calibri"/>
                <a:ea typeface="Calibri"/>
                <a:cs typeface="Calibri"/>
                <a:sym typeface="Calibri"/>
              </a:rPr>
              <a:t>transformer</a:t>
            </a:r>
            <a:endParaRPr b="1">
              <a:solidFill>
                <a:srgbClr val="FFFFFF"/>
              </a:solidFill>
              <a:latin typeface="Calibri"/>
              <a:ea typeface="Calibri"/>
              <a:cs typeface="Calibri"/>
              <a:sym typeface="Calibri"/>
            </a:endParaRPr>
          </a:p>
        </p:txBody>
      </p:sp>
      <p:sp>
        <p:nvSpPr>
          <p:cNvPr id="631" name="Google Shape;631;p67"/>
          <p:cNvSpPr/>
          <p:nvPr/>
        </p:nvSpPr>
        <p:spPr>
          <a:xfrm>
            <a:off x="2591562" y="2909521"/>
            <a:ext cx="6243300" cy="8997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lang="fr-FR" sz="1000">
                <a:solidFill>
                  <a:srgbClr val="13264A"/>
                </a:solidFill>
                <a:latin typeface="Calibri"/>
                <a:ea typeface="Calibri"/>
                <a:cs typeface="Calibri"/>
                <a:sym typeface="Calibri"/>
              </a:rPr>
              <a:t>Meilleure qualité que les 2</a:t>
            </a:r>
            <a:endParaRPr b="1" sz="1000">
              <a:solidFill>
                <a:srgbClr val="13264A"/>
              </a:solidFill>
              <a:latin typeface="Calibri"/>
              <a:ea typeface="Calibri"/>
              <a:cs typeface="Calibri"/>
              <a:sym typeface="Calibri"/>
            </a:endParaRPr>
          </a:p>
          <a:p>
            <a:pPr indent="0" lvl="0" marL="393700" marR="0" rtl="0" algn="l">
              <a:lnSpc>
                <a:spcPct val="90000"/>
              </a:lnSpc>
              <a:spcBef>
                <a:spcPts val="0"/>
              </a:spcBef>
              <a:spcAft>
                <a:spcPts val="0"/>
              </a:spcAft>
              <a:buNone/>
            </a:pPr>
            <a:r>
              <a:rPr b="1" lang="fr-FR" sz="1000">
                <a:solidFill>
                  <a:srgbClr val="13264A"/>
                </a:solidFill>
                <a:latin typeface="Calibri"/>
                <a:ea typeface="Calibri"/>
                <a:cs typeface="Calibri"/>
                <a:sym typeface="Calibri"/>
              </a:rPr>
              <a:t>modèles précédents</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lang="fr-FR" sz="1000">
                <a:solidFill>
                  <a:srgbClr val="13264A"/>
                </a:solidFill>
                <a:latin typeface="Calibri"/>
                <a:ea typeface="Calibri"/>
                <a:cs typeface="Calibri"/>
                <a:sym typeface="Calibri"/>
              </a:rPr>
              <a:t>Transformer-based model</a:t>
            </a:r>
            <a:endParaRPr b="0" i="0" sz="1200" u="none" cap="none" strike="noStrike">
              <a:solidFill>
                <a:srgbClr val="000000"/>
              </a:solidFill>
              <a:latin typeface="Arial"/>
              <a:ea typeface="Arial"/>
              <a:cs typeface="Arial"/>
              <a:sym typeface="Arial"/>
            </a:endParaRPr>
          </a:p>
          <a:p>
            <a:pPr indent="0" lvl="0" marL="787400" marR="0" rtl="0" algn="l">
              <a:lnSpc>
                <a:spcPct val="90000"/>
              </a:lnSpc>
              <a:spcBef>
                <a:spcPts val="200"/>
              </a:spcBef>
              <a:spcAft>
                <a:spcPts val="0"/>
              </a:spcAft>
              <a:buNone/>
            </a:pPr>
            <a:r>
              <a:t/>
            </a:r>
            <a:endParaRPr b="0" i="0" sz="1200" u="none" cap="none" strike="noStrike">
              <a:solidFill>
                <a:srgbClr val="000000"/>
              </a:solidFill>
              <a:latin typeface="Arial"/>
              <a:ea typeface="Arial"/>
              <a:cs typeface="Arial"/>
              <a:sym typeface="Arial"/>
            </a:endParaRPr>
          </a:p>
        </p:txBody>
      </p:sp>
      <p:pic>
        <p:nvPicPr>
          <p:cNvPr id="632" name="Google Shape;632;p67"/>
          <p:cNvPicPr preferRelativeResize="0"/>
          <p:nvPr/>
        </p:nvPicPr>
        <p:blipFill rotWithShape="1">
          <a:blip r:embed="rId3">
            <a:alphaModFix/>
          </a:blip>
          <a:srcRect b="0" l="0" r="0" t="0"/>
          <a:stretch/>
        </p:blipFill>
        <p:spPr>
          <a:xfrm>
            <a:off x="417627" y="1169829"/>
            <a:ext cx="382244" cy="278519"/>
          </a:xfrm>
          <a:prstGeom prst="rect">
            <a:avLst/>
          </a:prstGeom>
          <a:noFill/>
          <a:ln>
            <a:noFill/>
          </a:ln>
        </p:spPr>
      </p:pic>
      <p:pic>
        <p:nvPicPr>
          <p:cNvPr id="633" name="Google Shape;633;p67"/>
          <p:cNvPicPr preferRelativeResize="0"/>
          <p:nvPr/>
        </p:nvPicPr>
        <p:blipFill rotWithShape="1">
          <a:blip r:embed="rId3">
            <a:alphaModFix/>
          </a:blip>
          <a:srcRect b="0" l="0" r="0" t="0"/>
          <a:stretch/>
        </p:blipFill>
        <p:spPr>
          <a:xfrm>
            <a:off x="417653" y="2169094"/>
            <a:ext cx="382244" cy="278519"/>
          </a:xfrm>
          <a:prstGeom prst="rect">
            <a:avLst/>
          </a:prstGeom>
          <a:noFill/>
          <a:ln>
            <a:noFill/>
          </a:ln>
        </p:spPr>
      </p:pic>
      <p:pic>
        <p:nvPicPr>
          <p:cNvPr id="634" name="Google Shape;634;p67"/>
          <p:cNvPicPr preferRelativeResize="0"/>
          <p:nvPr/>
        </p:nvPicPr>
        <p:blipFill rotWithShape="1">
          <a:blip r:embed="rId3">
            <a:alphaModFix/>
          </a:blip>
          <a:srcRect b="0" l="0" r="0" t="0"/>
          <a:stretch/>
        </p:blipFill>
        <p:spPr>
          <a:xfrm>
            <a:off x="417653" y="3220125"/>
            <a:ext cx="382244" cy="278519"/>
          </a:xfrm>
          <a:prstGeom prst="rect">
            <a:avLst/>
          </a:prstGeom>
          <a:noFill/>
          <a:ln>
            <a:noFill/>
          </a:ln>
        </p:spPr>
      </p:pic>
      <p:sp>
        <p:nvSpPr>
          <p:cNvPr id="635" name="Google Shape;635;p67"/>
          <p:cNvSpPr/>
          <p:nvPr/>
        </p:nvSpPr>
        <p:spPr>
          <a:xfrm>
            <a:off x="879146" y="3933033"/>
            <a:ext cx="1511400" cy="8997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lang="fr-FR">
                <a:solidFill>
                  <a:srgbClr val="FFFFFF"/>
                </a:solidFill>
                <a:latin typeface="Calibri"/>
                <a:ea typeface="Calibri"/>
                <a:cs typeface="Calibri"/>
                <a:sym typeface="Calibri"/>
              </a:rPr>
              <a:t>Chat-GPT </a:t>
            </a:r>
            <a:endParaRPr b="1">
              <a:solidFill>
                <a:srgbClr val="FFFFFF"/>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400"/>
              <a:buFont typeface="Arial"/>
              <a:buNone/>
            </a:pPr>
            <a:r>
              <a:rPr b="1" lang="fr-FR">
                <a:solidFill>
                  <a:srgbClr val="FFFFFF"/>
                </a:solidFill>
                <a:latin typeface="Calibri"/>
                <a:ea typeface="Calibri"/>
                <a:cs typeface="Calibri"/>
                <a:sym typeface="Calibri"/>
              </a:rPr>
              <a:t>API</a:t>
            </a:r>
            <a:endParaRPr b="0" i="0" sz="1200" u="none" cap="none" strike="noStrike">
              <a:solidFill>
                <a:srgbClr val="000000"/>
              </a:solidFill>
              <a:latin typeface="Arial"/>
              <a:ea typeface="Arial"/>
              <a:cs typeface="Arial"/>
              <a:sym typeface="Arial"/>
            </a:endParaRPr>
          </a:p>
        </p:txBody>
      </p:sp>
      <p:sp>
        <p:nvSpPr>
          <p:cNvPr id="636" name="Google Shape;636;p67"/>
          <p:cNvSpPr/>
          <p:nvPr/>
        </p:nvSpPr>
        <p:spPr>
          <a:xfrm>
            <a:off x="2591536" y="3933033"/>
            <a:ext cx="6243300" cy="8997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lang="fr-FR" sz="1000">
                <a:solidFill>
                  <a:srgbClr val="13264A"/>
                </a:solidFill>
                <a:latin typeface="Calibri"/>
                <a:ea typeface="Calibri"/>
                <a:cs typeface="Calibri"/>
                <a:sym typeface="Calibri"/>
              </a:rPr>
              <a:t>Requête envoyée à une API</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lang="fr-FR" sz="1000">
                <a:solidFill>
                  <a:srgbClr val="746457"/>
                </a:solidFill>
                <a:latin typeface="Calibri"/>
                <a:ea typeface="Calibri"/>
                <a:cs typeface="Calibri"/>
                <a:sym typeface="Calibri"/>
              </a:rPr>
              <a:t>pas technique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lang="fr-FR" sz="1000">
                <a:solidFill>
                  <a:srgbClr val="13264A"/>
                </a:solidFill>
                <a:latin typeface="Calibri"/>
                <a:ea typeface="Calibri"/>
                <a:cs typeface="Calibri"/>
                <a:sym typeface="Calibri"/>
              </a:rPr>
              <a:t>Meilleurs résultats</a:t>
            </a:r>
            <a:endParaRPr b="0" i="0" sz="1200" u="none" cap="none" strike="noStrike">
              <a:solidFill>
                <a:srgbClr val="000000"/>
              </a:solidFill>
              <a:latin typeface="Arial"/>
              <a:ea typeface="Arial"/>
              <a:cs typeface="Arial"/>
              <a:sym typeface="Arial"/>
            </a:endParaRPr>
          </a:p>
        </p:txBody>
      </p:sp>
      <p:pic>
        <p:nvPicPr>
          <p:cNvPr id="637" name="Google Shape;637;p67"/>
          <p:cNvPicPr preferRelativeResize="0"/>
          <p:nvPr/>
        </p:nvPicPr>
        <p:blipFill rotWithShape="1">
          <a:blip r:embed="rId3">
            <a:alphaModFix/>
          </a:blip>
          <a:srcRect b="0" l="0" r="0" t="0"/>
          <a:stretch/>
        </p:blipFill>
        <p:spPr>
          <a:xfrm>
            <a:off x="417627" y="4367519"/>
            <a:ext cx="382244" cy="278519"/>
          </a:xfrm>
          <a:prstGeom prst="rect">
            <a:avLst/>
          </a:prstGeom>
          <a:noFill/>
          <a:ln>
            <a:noFill/>
          </a:ln>
        </p:spPr>
      </p:pic>
      <p:sp>
        <p:nvSpPr>
          <p:cNvPr id="638" name="Google Shape;638;p67"/>
          <p:cNvSpPr txBox="1"/>
          <p:nvPr/>
        </p:nvSpPr>
        <p:spPr>
          <a:xfrm>
            <a:off x="4307175" y="3945763"/>
            <a:ext cx="47217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100"/>
              <a:t>["J'ai souscrit une assurance auto chez XYZ et jusqu'à présent, j'ai été très satisfait de leur service. Les délais de traitement de mes demandes ont été courts et leur personnel a été toujours très professionnel et attentif à mes besoins."]</a:t>
            </a:r>
            <a:endParaRPr sz="1100"/>
          </a:p>
          <a:p>
            <a:pPr indent="0" lvl="0" marL="0" rtl="0" algn="l">
              <a:spcBef>
                <a:spcPts val="0"/>
              </a:spcBef>
              <a:spcAft>
                <a:spcPts val="0"/>
              </a:spcAft>
              <a:buNone/>
            </a:pPr>
            <a:r>
              <a:t/>
            </a:r>
            <a:endParaRPr/>
          </a:p>
        </p:txBody>
      </p:sp>
      <p:sp>
        <p:nvSpPr>
          <p:cNvPr id="639" name="Google Shape;639;p67"/>
          <p:cNvSpPr txBox="1"/>
          <p:nvPr/>
        </p:nvSpPr>
        <p:spPr>
          <a:xfrm>
            <a:off x="4307175" y="2843663"/>
            <a:ext cx="4438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100"/>
              <a:t>i have been assured at my maaf for over thirty years . . . . . . i have just received a quote from june and i have always been a serious . i have no response to my emails and telephone calls . i have no response . . . i will have an information on my phone . i have no news .</a:t>
            </a:r>
            <a:endParaRPr sz="1100"/>
          </a:p>
        </p:txBody>
      </p:sp>
      <p:sp>
        <p:nvSpPr>
          <p:cNvPr id="640" name="Google Shape;640;p67"/>
          <p:cNvSpPr txBox="1"/>
          <p:nvPr/>
        </p:nvSpPr>
        <p:spPr>
          <a:xfrm>
            <a:off x="4396050" y="862450"/>
            <a:ext cx="4388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100"/>
              <a:t>rapide et bon troisième véhicule assuré chez april moto tarifs très compétitifs</a:t>
            </a:r>
            <a:endParaRPr sz="1100"/>
          </a:p>
        </p:txBody>
      </p:sp>
      <p:sp>
        <p:nvSpPr>
          <p:cNvPr id="641" name="Google Shape;641;p67"/>
          <p:cNvSpPr txBox="1"/>
          <p:nvPr/>
        </p:nvSpPr>
        <p:spPr>
          <a:xfrm>
            <a:off x="4396050" y="1238950"/>
            <a:ext cx="4388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100"/>
              <a:t>déçu par la mutuel des motards en forte augmentation denviron 14 sans justificatif réel juste une</a:t>
            </a:r>
            <a:endParaRPr sz="1100"/>
          </a:p>
        </p:txBody>
      </p:sp>
      <p:sp>
        <p:nvSpPr>
          <p:cNvPr id="642" name="Google Shape;642;p67"/>
          <p:cNvSpPr txBox="1"/>
          <p:nvPr/>
        </p:nvSpPr>
        <p:spPr>
          <a:xfrm>
            <a:off x="4473675" y="1885988"/>
            <a:ext cx="4388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100"/>
              <a:t>génial, très bon rapport qualité prix tarif personnel accessible conseil à lécoute de conseil mais mont appelé du 1er mois</a:t>
            </a:r>
            <a:endParaRPr sz="1100"/>
          </a:p>
          <a:p>
            <a:pPr indent="0" lvl="0" marL="0" rtl="0" algn="l">
              <a:spcBef>
                <a:spcPts val="0"/>
              </a:spcBef>
              <a:spcAft>
                <a:spcPts val="0"/>
              </a:spcAft>
              <a:buNone/>
            </a:pPr>
            <a:r>
              <a:t/>
            </a:r>
            <a:endParaRPr sz="1100"/>
          </a:p>
        </p:txBody>
      </p:sp>
      <p:sp>
        <p:nvSpPr>
          <p:cNvPr id="643" name="Google Shape;643;p67"/>
          <p:cNvSpPr txBox="1"/>
          <p:nvPr/>
        </p:nvSpPr>
        <p:spPr>
          <a:xfrm>
            <a:off x="4459050" y="2262525"/>
            <a:ext cx="426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100"/>
              <a:t>horrible, que des problèmes mais avec 1 papier non en janvier 2017 je change de ne pas résilier de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8"/>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4</a:t>
            </a:r>
            <a:endParaRPr/>
          </a:p>
        </p:txBody>
      </p:sp>
      <p:sp>
        <p:nvSpPr>
          <p:cNvPr id="650" name="Google Shape;650;p68"/>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Interprétation des modèles/</a:t>
            </a:r>
            <a:endParaRPr/>
          </a:p>
          <a:p>
            <a:pPr indent="0" lvl="0" marL="0" rtl="0" algn="l">
              <a:spcBef>
                <a:spcPts val="200"/>
              </a:spcBef>
              <a:spcAft>
                <a:spcPts val="0"/>
              </a:spcAft>
              <a:buClr>
                <a:srgbClr val="000000"/>
              </a:buClr>
              <a:buSzPts val="3800"/>
              <a:buFont typeface="Arial"/>
              <a:buNone/>
            </a:pPr>
            <a:r>
              <a:rPr lang="fr-FR"/>
              <a:t>Conclusions finales</a:t>
            </a:r>
            <a:endParaRPr/>
          </a:p>
        </p:txBody>
      </p:sp>
      <p:sp>
        <p:nvSpPr>
          <p:cNvPr id="651" name="Google Shape;651;p68"/>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Explicabilité des notes</a:t>
            </a:r>
            <a:endParaRPr sz="1800"/>
          </a:p>
          <a:p>
            <a:pPr indent="-304800" lvl="0" marL="393700" rtl="0" algn="l">
              <a:lnSpc>
                <a:spcPct val="90000"/>
              </a:lnSpc>
              <a:spcBef>
                <a:spcPts val="200"/>
              </a:spcBef>
              <a:spcAft>
                <a:spcPts val="0"/>
              </a:spcAft>
              <a:buSzPts val="1800"/>
              <a:buChar char="▪"/>
            </a:pPr>
            <a:r>
              <a:rPr lang="fr-FR" sz="1800"/>
              <a:t>Résultats globaux</a:t>
            </a:r>
            <a:endParaRPr sz="1800"/>
          </a:p>
          <a:p>
            <a:pPr indent="0" lvl="0" marL="0" rtl="0" algn="l">
              <a:lnSpc>
                <a:spcPct val="90000"/>
              </a:lnSpc>
              <a:spcBef>
                <a:spcPts val="200"/>
              </a:spcBef>
              <a:spcAft>
                <a:spcPts val="0"/>
              </a:spcAft>
              <a:buNone/>
            </a:pPr>
            <a:r>
              <a:t/>
            </a: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9"/>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Interprétation des modèles &amp; conclusions finales</a:t>
            </a:r>
            <a:endParaRPr/>
          </a:p>
        </p:txBody>
      </p:sp>
      <p:sp>
        <p:nvSpPr>
          <p:cNvPr id="658" name="Google Shape;658;p69"/>
          <p:cNvSpPr txBox="1"/>
          <p:nvPr>
            <p:ph idx="1" type="body"/>
          </p:nvPr>
        </p:nvSpPr>
        <p:spPr>
          <a:xfrm>
            <a:off x="240275" y="818125"/>
            <a:ext cx="8308800" cy="33138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Grâce à la LDA, BERTopic et une interprétation globale, voici les thèmes retenus</a:t>
            </a:r>
            <a:endParaRPr/>
          </a:p>
          <a:p>
            <a:pPr indent="0" lvl="0" marL="0" rtl="0" algn="l">
              <a:spcBef>
                <a:spcPts val="1000"/>
              </a:spcBef>
              <a:spcAft>
                <a:spcPts val="0"/>
              </a:spcAft>
              <a:buNone/>
            </a:pPr>
            <a:r>
              <a:t/>
            </a:r>
            <a:endParaRPr/>
          </a:p>
        </p:txBody>
      </p:sp>
      <p:sp>
        <p:nvSpPr>
          <p:cNvPr id="659" name="Google Shape;659;p69"/>
          <p:cNvSpPr txBox="1"/>
          <p:nvPr>
            <p:ph idx="1" type="body"/>
          </p:nvPr>
        </p:nvSpPr>
        <p:spPr>
          <a:xfrm>
            <a:off x="748175" y="1258675"/>
            <a:ext cx="7911900" cy="3065700"/>
          </a:xfrm>
          <a:prstGeom prst="rect">
            <a:avLst/>
          </a:prstGeom>
        </p:spPr>
        <p:txBody>
          <a:bodyPr anchorCtr="0" anchor="t" bIns="38475" lIns="62300" spcFirstLastPara="1" rIns="31150" wrap="square" tIns="38475">
            <a:noAutofit/>
          </a:bodyPr>
          <a:lstStyle/>
          <a:p>
            <a:pPr indent="-304800" lvl="0" marL="457200" rtl="0" algn="l">
              <a:spcBef>
                <a:spcPts val="1000"/>
              </a:spcBef>
              <a:spcAft>
                <a:spcPts val="0"/>
              </a:spcAft>
              <a:buSzPts val="1200"/>
              <a:buChar char="-"/>
            </a:pPr>
            <a:r>
              <a:rPr lang="fr-FR" sz="1200">
                <a:solidFill>
                  <a:srgbClr val="980000"/>
                </a:solidFill>
              </a:rPr>
              <a:t>Génération de review</a:t>
            </a:r>
            <a:r>
              <a:rPr lang="fr-FR" sz="1200"/>
              <a:t> </a:t>
            </a:r>
            <a:r>
              <a:rPr b="0" lang="fr-FR" sz="1200"/>
              <a:t>: Il est difficile d’avoir un modèle efficace avec un nombre de reviews aussi faible. En augmentant le scrapping de review, il serait possible d’atteindre un niveau de réalisme assez </a:t>
            </a:r>
            <a:r>
              <a:rPr b="0" lang="fr-FR" sz="1200"/>
              <a:t>intéressant.</a:t>
            </a:r>
            <a:endParaRPr b="0" sz="1200"/>
          </a:p>
          <a:p>
            <a:pPr indent="0" lvl="0" marL="457200" rtl="0" algn="l">
              <a:spcBef>
                <a:spcPts val="1000"/>
              </a:spcBef>
              <a:spcAft>
                <a:spcPts val="0"/>
              </a:spcAft>
              <a:buNone/>
            </a:pPr>
            <a:r>
              <a:t/>
            </a:r>
            <a:endParaRPr b="0" sz="1200"/>
          </a:p>
          <a:p>
            <a:pPr indent="-304800" lvl="0" marL="457200" rtl="0" algn="l">
              <a:spcBef>
                <a:spcPts val="1000"/>
              </a:spcBef>
              <a:spcAft>
                <a:spcPts val="0"/>
              </a:spcAft>
              <a:buSzPts val="1200"/>
              <a:buChar char="-"/>
            </a:pPr>
            <a:r>
              <a:rPr lang="fr-FR" sz="1200">
                <a:solidFill>
                  <a:srgbClr val="980000"/>
                </a:solidFill>
              </a:rPr>
              <a:t>Dataset</a:t>
            </a:r>
            <a:r>
              <a:rPr lang="fr-FR" sz="1200"/>
              <a:t> </a:t>
            </a:r>
            <a:r>
              <a:rPr b="0" lang="fr-FR" sz="1200"/>
              <a:t>: Le dataset est très hétérogène, le nombre de review par produit ainsi que les notes précisées ne sont pas équilibrés. Ainsi, il aurait été plus intéressant de se focus sur un seul produit d’assurance et d’augmenter son nombre de review car avec le dataset actuel, et du au fait qu’une assurance pour animaux n’a aucun lien avec l’auto, on part très vite dans des directions complètement opposés et il est difficile d’avoir une analyse global très pertinente.</a:t>
            </a:r>
            <a:endParaRPr b="0" sz="1200"/>
          </a:p>
          <a:p>
            <a:pPr indent="0" lvl="0" marL="457200" rtl="0" algn="l">
              <a:spcBef>
                <a:spcPts val="1000"/>
              </a:spcBef>
              <a:spcAft>
                <a:spcPts val="0"/>
              </a:spcAft>
              <a:buNone/>
            </a:pPr>
            <a:r>
              <a:t/>
            </a:r>
            <a:endParaRPr b="0" sz="1200"/>
          </a:p>
          <a:p>
            <a:pPr indent="-304800" lvl="0" marL="457200" rtl="0" algn="l">
              <a:spcBef>
                <a:spcPts val="1000"/>
              </a:spcBef>
              <a:spcAft>
                <a:spcPts val="0"/>
              </a:spcAft>
              <a:buSzPts val="1200"/>
              <a:buChar char="-"/>
            </a:pPr>
            <a:r>
              <a:rPr lang="fr-FR" sz="1200">
                <a:solidFill>
                  <a:srgbClr val="980000"/>
                </a:solidFill>
              </a:rPr>
              <a:t>Topics, Notes et sentiments </a:t>
            </a:r>
            <a:r>
              <a:rPr lang="fr-FR" sz="1200"/>
              <a:t> </a:t>
            </a:r>
            <a:r>
              <a:rPr b="0" lang="fr-FR" sz="1200"/>
              <a:t>: En analysant les données, nous pouvons conclure sur plusieurs points. Il est déjà difficile d’extraire automatiquement des topics pertinents, les labéliser aurait permis une étude plus performante. A partir des topics obtenus ( soins en santé, soins des animaux, communication/contact, gestion des réparations, remboursement et prix, site et manipulation en ligne, personnel, gestion de contrat), </a:t>
            </a:r>
            <a:r>
              <a:rPr lang="fr-FR" sz="1200"/>
              <a:t>la gestion des réparation et des soins des animaux et de la santé</a:t>
            </a:r>
            <a:r>
              <a:rPr b="0" lang="fr-FR" sz="1200"/>
              <a:t> sont les topics où l’on obtient le plus d’</a:t>
            </a:r>
            <a:r>
              <a:rPr lang="fr-FR" sz="1200"/>
              <a:t>insatisfaction</a:t>
            </a:r>
            <a:r>
              <a:rPr b="0" lang="fr-FR" sz="1200"/>
              <a:t>. On peut également noter la </a:t>
            </a:r>
            <a:r>
              <a:rPr lang="fr-FR" sz="1200"/>
              <a:t>satisfaction</a:t>
            </a:r>
            <a:r>
              <a:rPr b="0" lang="fr-FR" sz="1200"/>
              <a:t> des personnes par rapport aux </a:t>
            </a:r>
            <a:r>
              <a:rPr lang="fr-FR" sz="1200"/>
              <a:t>plateformes en ligne</a:t>
            </a:r>
            <a:r>
              <a:rPr b="0" lang="fr-FR" sz="1200"/>
              <a:t>, les assureurs ont su se moderniser. Enfin, de l’analyse des sentiments, on remarque qu’il n’y a pas vraiment de différence entre les réponses d’une personne mettant </a:t>
            </a:r>
            <a:r>
              <a:rPr lang="fr-FR" sz="1200"/>
              <a:t>1 ou 2 </a:t>
            </a:r>
            <a:r>
              <a:rPr b="0" lang="fr-FR" sz="1200"/>
              <a:t>ainsi que </a:t>
            </a:r>
            <a:r>
              <a:rPr lang="fr-FR" sz="1200"/>
              <a:t>3 ou 4</a:t>
            </a:r>
            <a:r>
              <a:rPr b="0" lang="fr-FR" sz="1200"/>
              <a:t>. Il pourrait être judicieux de regrouper ces classes pour faire des analyses complémentaires. Enfin, on remarque que la data influence beaucoup la note ( avant et après 2021), il serait intéressant de savoir si un événement pourrait expliquer ce phénomène. </a:t>
            </a:r>
            <a:endParaRPr b="0" sz="1200"/>
          </a:p>
        </p:txBody>
      </p:sp>
      <p:cxnSp>
        <p:nvCxnSpPr>
          <p:cNvPr id="660" name="Google Shape;660;p69"/>
          <p:cNvCxnSpPr/>
          <p:nvPr/>
        </p:nvCxnSpPr>
        <p:spPr>
          <a:xfrm flipH="1" rot="10800000">
            <a:off x="740075" y="1258675"/>
            <a:ext cx="8100" cy="3603600"/>
          </a:xfrm>
          <a:prstGeom prst="straightConnector1">
            <a:avLst/>
          </a:prstGeom>
          <a:solidFill>
            <a:schemeClr val="accent1"/>
          </a:solidFill>
          <a:ln cap="flat" cmpd="sng" w="57150">
            <a:solidFill>
              <a:srgbClr val="BA1C3A"/>
            </a:solidFill>
            <a:prstDash val="solid"/>
            <a:round/>
            <a:headEnd len="sm" w="sm" type="none"/>
            <a:tailEnd len="sm" w="sm"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0"/>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5</a:t>
            </a:r>
            <a:endParaRPr/>
          </a:p>
        </p:txBody>
      </p:sp>
      <p:sp>
        <p:nvSpPr>
          <p:cNvPr id="667" name="Google Shape;667;p70"/>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Annexes</a:t>
            </a:r>
            <a:endParaRPr/>
          </a:p>
        </p:txBody>
      </p:sp>
      <p:sp>
        <p:nvSpPr>
          <p:cNvPr id="668" name="Google Shape;668;p70"/>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Codes et autres documents</a:t>
            </a:r>
            <a:endParaRPr sz="1800"/>
          </a:p>
          <a:p>
            <a:pPr indent="-304800" lvl="0" marL="393700" rtl="0" algn="l">
              <a:lnSpc>
                <a:spcPct val="90000"/>
              </a:lnSpc>
              <a:spcBef>
                <a:spcPts val="200"/>
              </a:spcBef>
              <a:spcAft>
                <a:spcPts val="0"/>
              </a:spcAft>
              <a:buSzPts val="1800"/>
              <a:buChar char="▪"/>
            </a:pPr>
            <a:r>
              <a:rPr lang="fr-FR" sz="1800"/>
              <a:t>Contact</a:t>
            </a:r>
            <a:endParaRPr sz="1800"/>
          </a:p>
          <a:p>
            <a:pPr indent="0" lvl="0" marL="0" rtl="0" algn="l">
              <a:lnSpc>
                <a:spcPct val="90000"/>
              </a:lnSpc>
              <a:spcBef>
                <a:spcPts val="20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1.3</a:t>
            </a:r>
            <a:endParaRPr/>
          </a:p>
        </p:txBody>
      </p:sp>
      <p:sp>
        <p:nvSpPr>
          <p:cNvPr id="95" name="Google Shape;95;p17"/>
          <p:cNvSpPr txBox="1"/>
          <p:nvPr>
            <p:ph idx="2" type="body"/>
          </p:nvPr>
        </p:nvSpPr>
        <p:spPr>
          <a:xfrm>
            <a:off x="1769406" y="855421"/>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Présentation des variables et analyse exploratoire</a:t>
            </a:r>
            <a:endParaRPr/>
          </a:p>
        </p:txBody>
      </p:sp>
      <p:sp>
        <p:nvSpPr>
          <p:cNvPr id="96" name="Google Shape;96;p17"/>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indent="-292100" lvl="0" marL="393700" rtl="0" algn="l">
              <a:lnSpc>
                <a:spcPct val="90000"/>
              </a:lnSpc>
              <a:spcBef>
                <a:spcPts val="200"/>
              </a:spcBef>
              <a:spcAft>
                <a:spcPts val="0"/>
              </a:spcAft>
              <a:buSzPts val="1600"/>
              <a:buChar char="▪"/>
            </a:pPr>
            <a:r>
              <a:rPr lang="fr-FR" sz="1600"/>
              <a:t>Visualisation l’évolution temporelle des notes</a:t>
            </a:r>
            <a:endParaRPr sz="1600"/>
          </a:p>
        </p:txBody>
      </p:sp>
      <p:sp>
        <p:nvSpPr>
          <p:cNvPr id="97" name="Google Shape;97;p17"/>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1"/>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Annexes</a:t>
            </a:r>
            <a:endParaRPr/>
          </a:p>
        </p:txBody>
      </p:sp>
      <p:sp>
        <p:nvSpPr>
          <p:cNvPr id="675" name="Google Shape;675;p71"/>
          <p:cNvSpPr/>
          <p:nvPr/>
        </p:nvSpPr>
        <p:spPr>
          <a:xfrm>
            <a:off x="506999" y="810068"/>
            <a:ext cx="32757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Fichiers sur le Drive</a:t>
            </a:r>
            <a:endParaRPr b="0" i="0" sz="1200" u="none" cap="none" strike="noStrike">
              <a:solidFill>
                <a:srgbClr val="000000"/>
              </a:solidFill>
              <a:latin typeface="Arial"/>
              <a:ea typeface="Arial"/>
              <a:cs typeface="Arial"/>
              <a:sym typeface="Arial"/>
            </a:endParaRPr>
          </a:p>
        </p:txBody>
      </p:sp>
      <p:sp>
        <p:nvSpPr>
          <p:cNvPr id="676" name="Google Shape;676;p71"/>
          <p:cNvSpPr/>
          <p:nvPr/>
        </p:nvSpPr>
        <p:spPr>
          <a:xfrm>
            <a:off x="506899" y="1094223"/>
            <a:ext cx="3275700" cy="876300"/>
          </a:xfrm>
          <a:prstGeom prst="rect">
            <a:avLst/>
          </a:prstGeom>
          <a:solidFill>
            <a:schemeClr val="lt1"/>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Calibri"/>
              <a:buChar char="▪"/>
            </a:pPr>
            <a:r>
              <a:rPr lang="fr-FR" sz="1000">
                <a:solidFill>
                  <a:schemeClr val="dk1"/>
                </a:solidFill>
                <a:latin typeface="Calibri"/>
                <a:ea typeface="Calibri"/>
                <a:cs typeface="Calibri"/>
                <a:sym typeface="Calibri"/>
              </a:rPr>
              <a:t>reviews nettoyées et pre-processing</a:t>
            </a:r>
            <a:endParaRPr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t/>
            </a:r>
            <a:endParaRPr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152400" lvl="0" marL="152400" rtl="0" algn="l">
              <a:lnSpc>
                <a:spcPct val="90000"/>
              </a:lnSpc>
              <a:spcBef>
                <a:spcPts val="0"/>
              </a:spcBef>
              <a:spcAft>
                <a:spcPts val="0"/>
              </a:spcAft>
              <a:buClr>
                <a:schemeClr val="dk1"/>
              </a:buClr>
              <a:buSzPts val="1000"/>
              <a:buFont typeface="Calibri"/>
              <a:buChar char="▪"/>
            </a:pPr>
            <a:r>
              <a:rPr lang="fr-FR" sz="1000">
                <a:solidFill>
                  <a:schemeClr val="dk1"/>
                </a:solidFill>
                <a:latin typeface="Calibri"/>
                <a:ea typeface="Calibri"/>
                <a:cs typeface="Calibri"/>
                <a:sym typeface="Calibri"/>
              </a:rPr>
              <a:t>Score de sentiments et sentence embeddings ( Glove + Word2Vec) de chaque review</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000">
              <a:solidFill>
                <a:schemeClr val="dk1"/>
              </a:solidFill>
              <a:latin typeface="Calibri"/>
              <a:ea typeface="Calibri"/>
              <a:cs typeface="Calibri"/>
              <a:sym typeface="Calibri"/>
            </a:endParaRPr>
          </a:p>
          <a:p>
            <a:pPr indent="-88900" lvl="0" marL="152400" marR="0" rtl="0" algn="l">
              <a:lnSpc>
                <a:spcPct val="90000"/>
              </a:lnSpc>
              <a:spcBef>
                <a:spcPts val="500"/>
              </a:spcBef>
              <a:spcAft>
                <a:spcPts val="0"/>
              </a:spcAft>
              <a:buClr>
                <a:schemeClr val="dk1"/>
              </a:buClr>
              <a:buSzPts val="1000"/>
              <a:buFont typeface="Noto Sans Symbols"/>
              <a:buNone/>
            </a:pPr>
            <a:r>
              <a:t/>
            </a:r>
            <a:endParaRPr b="0" i="0" sz="1000" u="none" cap="none" strike="noStrike">
              <a:solidFill>
                <a:schemeClr val="dk1"/>
              </a:solidFill>
              <a:latin typeface="Calibri"/>
              <a:ea typeface="Calibri"/>
              <a:cs typeface="Calibri"/>
              <a:sym typeface="Calibri"/>
            </a:endParaRPr>
          </a:p>
        </p:txBody>
      </p:sp>
      <p:sp>
        <p:nvSpPr>
          <p:cNvPr id="677" name="Google Shape;677;p71"/>
          <p:cNvSpPr/>
          <p:nvPr/>
        </p:nvSpPr>
        <p:spPr>
          <a:xfrm>
            <a:off x="507049" y="3720221"/>
            <a:ext cx="32757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CONTRIBUTEURS</a:t>
            </a:r>
            <a:endParaRPr b="0" i="0" sz="1200" u="none" cap="none" strike="noStrike">
              <a:solidFill>
                <a:srgbClr val="000000"/>
              </a:solidFill>
              <a:latin typeface="Arial"/>
              <a:ea typeface="Arial"/>
              <a:cs typeface="Arial"/>
              <a:sym typeface="Arial"/>
            </a:endParaRPr>
          </a:p>
        </p:txBody>
      </p:sp>
      <p:sp>
        <p:nvSpPr>
          <p:cNvPr id="678" name="Google Shape;678;p71"/>
          <p:cNvSpPr/>
          <p:nvPr/>
        </p:nvSpPr>
        <p:spPr>
          <a:xfrm>
            <a:off x="507049" y="4015274"/>
            <a:ext cx="3275700" cy="971400"/>
          </a:xfrm>
          <a:prstGeom prst="rect">
            <a:avLst/>
          </a:prstGeom>
          <a:solidFill>
            <a:schemeClr val="lt1"/>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lang="fr-FR" sz="1000" u="sng">
                <a:solidFill>
                  <a:schemeClr val="hlink"/>
                </a:solidFill>
                <a:latin typeface="Calibri"/>
                <a:ea typeface="Calibri"/>
                <a:cs typeface="Calibri"/>
                <a:sym typeface="Calibri"/>
                <a:hlinkClick r:id="rId3"/>
              </a:rPr>
              <a:t>https://www.linkedin.com/in/bruno-pincet/</a:t>
            </a:r>
            <a:r>
              <a:rPr lang="fr-FR" sz="1000">
                <a:solidFill>
                  <a:schemeClr val="dk1"/>
                </a:solidFill>
                <a:latin typeface="Calibri"/>
                <a:ea typeface="Calibri"/>
                <a:cs typeface="Calibri"/>
                <a:sym typeface="Calibri"/>
              </a:rPr>
              <a:t> </a:t>
            </a:r>
            <a:endParaRPr sz="1000">
              <a:solidFill>
                <a:schemeClr val="dk1"/>
              </a:solidFill>
              <a:latin typeface="Calibri"/>
              <a:ea typeface="Calibri"/>
              <a:cs typeface="Calibri"/>
              <a:sym typeface="Calibri"/>
            </a:endParaRPr>
          </a:p>
          <a:p>
            <a:pPr indent="-152400" lvl="0" marL="152400" marR="0" rtl="0" algn="l">
              <a:lnSpc>
                <a:spcPct val="90000"/>
              </a:lnSpc>
              <a:spcBef>
                <a:spcPts val="0"/>
              </a:spcBef>
              <a:spcAft>
                <a:spcPts val="0"/>
              </a:spcAft>
              <a:buClr>
                <a:schemeClr val="dk1"/>
              </a:buClr>
              <a:buSzPts val="1000"/>
              <a:buFont typeface="Calibri"/>
              <a:buChar char="▪"/>
            </a:pPr>
            <a:r>
              <a:rPr lang="fr-FR" sz="1000">
                <a:solidFill>
                  <a:schemeClr val="dk1"/>
                </a:solidFill>
                <a:latin typeface="Calibri"/>
                <a:ea typeface="Calibri"/>
                <a:cs typeface="Calibri"/>
                <a:sym typeface="Calibri"/>
              </a:rPr>
              <a:t>brunopincet@hotmail.fr</a:t>
            </a:r>
            <a:endParaRPr sz="1000">
              <a:solidFill>
                <a:schemeClr val="dk1"/>
              </a:solidFill>
              <a:latin typeface="Calibri"/>
              <a:ea typeface="Calibri"/>
              <a:cs typeface="Calibri"/>
              <a:sym typeface="Calibri"/>
            </a:endParaRPr>
          </a:p>
        </p:txBody>
      </p:sp>
      <p:cxnSp>
        <p:nvCxnSpPr>
          <p:cNvPr id="679" name="Google Shape;679;p71"/>
          <p:cNvCxnSpPr/>
          <p:nvPr/>
        </p:nvCxnSpPr>
        <p:spPr>
          <a:xfrm rot="10800000">
            <a:off x="506908" y="1040901"/>
            <a:ext cx="3275700" cy="0"/>
          </a:xfrm>
          <a:prstGeom prst="straightConnector1">
            <a:avLst/>
          </a:prstGeom>
          <a:noFill/>
          <a:ln cap="flat" cmpd="sng" w="19050">
            <a:solidFill>
              <a:srgbClr val="A29E9A"/>
            </a:solidFill>
            <a:prstDash val="solid"/>
            <a:round/>
            <a:headEnd len="sm" w="sm" type="none"/>
            <a:tailEnd len="sm" w="sm" type="none"/>
          </a:ln>
        </p:spPr>
      </p:cxnSp>
      <p:cxnSp>
        <p:nvCxnSpPr>
          <p:cNvPr id="680" name="Google Shape;680;p71"/>
          <p:cNvCxnSpPr/>
          <p:nvPr/>
        </p:nvCxnSpPr>
        <p:spPr>
          <a:xfrm rot="10800000">
            <a:off x="506958" y="3951053"/>
            <a:ext cx="3275700" cy="0"/>
          </a:xfrm>
          <a:prstGeom prst="straightConnector1">
            <a:avLst/>
          </a:prstGeom>
          <a:noFill/>
          <a:ln cap="flat" cmpd="sng" w="19050">
            <a:solidFill>
              <a:srgbClr val="A29E9A"/>
            </a:solidFill>
            <a:prstDash val="solid"/>
            <a:round/>
            <a:headEnd len="sm" w="sm" type="none"/>
            <a:tailEnd len="sm" w="sm" type="none"/>
          </a:ln>
        </p:spPr>
      </p:cxnSp>
      <p:pic>
        <p:nvPicPr>
          <p:cNvPr id="681" name="Google Shape;681;p71"/>
          <p:cNvPicPr preferRelativeResize="0"/>
          <p:nvPr/>
        </p:nvPicPr>
        <p:blipFill rotWithShape="1">
          <a:blip r:embed="rId4">
            <a:alphaModFix/>
          </a:blip>
          <a:srcRect b="0" l="0" r="0" t="0"/>
          <a:stretch/>
        </p:blipFill>
        <p:spPr>
          <a:xfrm>
            <a:off x="540341" y="795222"/>
            <a:ext cx="192356" cy="192356"/>
          </a:xfrm>
          <a:prstGeom prst="rect">
            <a:avLst/>
          </a:prstGeom>
          <a:noFill/>
          <a:ln>
            <a:noFill/>
          </a:ln>
        </p:spPr>
      </p:pic>
      <p:pic>
        <p:nvPicPr>
          <p:cNvPr id="682" name="Google Shape;682;p71"/>
          <p:cNvPicPr preferRelativeResize="0"/>
          <p:nvPr/>
        </p:nvPicPr>
        <p:blipFill rotWithShape="1">
          <a:blip r:embed="rId5">
            <a:alphaModFix/>
          </a:blip>
          <a:srcRect b="0" l="0" r="0" t="0"/>
          <a:stretch/>
        </p:blipFill>
        <p:spPr>
          <a:xfrm>
            <a:off x="538945" y="3711525"/>
            <a:ext cx="195171" cy="195171"/>
          </a:xfrm>
          <a:prstGeom prst="rect">
            <a:avLst/>
          </a:prstGeom>
          <a:noFill/>
          <a:ln>
            <a:noFill/>
          </a:ln>
        </p:spPr>
      </p:pic>
      <p:pic>
        <p:nvPicPr>
          <p:cNvPr id="683" name="Google Shape;683;p71"/>
          <p:cNvPicPr preferRelativeResize="0"/>
          <p:nvPr/>
        </p:nvPicPr>
        <p:blipFill>
          <a:blip r:embed="rId6">
            <a:alphaModFix/>
          </a:blip>
          <a:stretch>
            <a:fillRect/>
          </a:stretch>
        </p:blipFill>
        <p:spPr>
          <a:xfrm>
            <a:off x="4681090" y="918822"/>
            <a:ext cx="3414025" cy="2478300"/>
          </a:xfrm>
          <a:prstGeom prst="rect">
            <a:avLst/>
          </a:prstGeom>
          <a:noFill/>
          <a:ln>
            <a:noFill/>
          </a:ln>
        </p:spPr>
      </p:pic>
      <p:sp>
        <p:nvSpPr>
          <p:cNvPr id="684" name="Google Shape;684;p71"/>
          <p:cNvSpPr/>
          <p:nvPr/>
        </p:nvSpPr>
        <p:spPr>
          <a:xfrm>
            <a:off x="4691888" y="3607868"/>
            <a:ext cx="3392400" cy="407400"/>
          </a:xfrm>
          <a:prstGeom prst="rect">
            <a:avLst/>
          </a:prstGeom>
          <a:noFill/>
          <a:ln>
            <a:noFill/>
          </a:ln>
        </p:spPr>
        <p:txBody>
          <a:bodyPr anchorCtr="0" anchor="t" bIns="38475" lIns="62300" spcFirstLastPara="1" rIns="31150" wrap="square" tIns="38475">
            <a:noAutofit/>
          </a:bodyPr>
          <a:lstStyle/>
          <a:p>
            <a:pPr indent="0" lvl="0" marL="0" marR="0" rtl="0" algn="ctr">
              <a:lnSpc>
                <a:spcPct val="90000"/>
              </a:lnSpc>
              <a:spcBef>
                <a:spcPts val="0"/>
              </a:spcBef>
              <a:spcAft>
                <a:spcPts val="0"/>
              </a:spcAft>
              <a:buClr>
                <a:srgbClr val="000000"/>
              </a:buClr>
              <a:buSzPts val="1200"/>
              <a:buFont typeface="Arial"/>
              <a:buNone/>
            </a:pPr>
            <a:r>
              <a:rPr b="1" lang="fr-FR" sz="1200">
                <a:solidFill>
                  <a:schemeClr val="dk1"/>
                </a:solidFill>
                <a:latin typeface="Calibri"/>
                <a:ea typeface="Calibri"/>
                <a:cs typeface="Calibri"/>
                <a:sym typeface="Calibri"/>
              </a:rPr>
              <a:t>Codes du projet</a:t>
            </a:r>
            <a:endParaRPr b="0" i="0" sz="1200" u="none" cap="none" strike="noStrike">
              <a:solidFill>
                <a:srgbClr val="000000"/>
              </a:solidFill>
              <a:latin typeface="Arial"/>
              <a:ea typeface="Arial"/>
              <a:cs typeface="Arial"/>
              <a:sym typeface="Arial"/>
            </a:endParaRPr>
          </a:p>
        </p:txBody>
      </p:sp>
      <p:sp>
        <p:nvSpPr>
          <p:cNvPr id="685" name="Google Shape;685;p71"/>
          <p:cNvSpPr/>
          <p:nvPr/>
        </p:nvSpPr>
        <p:spPr>
          <a:xfrm>
            <a:off x="4703746" y="3464500"/>
            <a:ext cx="3389783" cy="137640"/>
          </a:xfrm>
          <a:custGeom>
            <a:rect b="b" l="l" r="r" t="t"/>
            <a:pathLst>
              <a:path extrusionOk="0" h="99200" w="2313845">
                <a:moveTo>
                  <a:pt x="0" y="419"/>
                </a:moveTo>
                <a:lnTo>
                  <a:pt x="1049474" y="419"/>
                </a:lnTo>
                <a:lnTo>
                  <a:pt x="1163231" y="99200"/>
                </a:lnTo>
                <a:lnTo>
                  <a:pt x="1270356" y="1891"/>
                </a:lnTo>
                <a:lnTo>
                  <a:pt x="2313845" y="0"/>
                </a:lnTo>
              </a:path>
            </a:pathLst>
          </a:custGeom>
          <a:noFill/>
          <a:ln cap="flat" cmpd="sng" w="19050">
            <a:solidFill>
              <a:schemeClr val="accent4"/>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686" name="Google Shape;686;p71"/>
          <p:cNvPicPr preferRelativeResize="0"/>
          <p:nvPr/>
        </p:nvPicPr>
        <p:blipFill>
          <a:blip r:embed="rId7">
            <a:alphaModFix/>
          </a:blip>
          <a:stretch>
            <a:fillRect/>
          </a:stretch>
        </p:blipFill>
        <p:spPr>
          <a:xfrm>
            <a:off x="540350" y="1331048"/>
            <a:ext cx="2724150" cy="942975"/>
          </a:xfrm>
          <a:prstGeom prst="rect">
            <a:avLst/>
          </a:prstGeom>
          <a:noFill/>
          <a:ln>
            <a:noFill/>
          </a:ln>
        </p:spPr>
      </p:pic>
      <p:pic>
        <p:nvPicPr>
          <p:cNvPr id="687" name="Google Shape;687;p71"/>
          <p:cNvPicPr preferRelativeResize="0"/>
          <p:nvPr/>
        </p:nvPicPr>
        <p:blipFill>
          <a:blip r:embed="rId8">
            <a:alphaModFix/>
          </a:blip>
          <a:stretch>
            <a:fillRect/>
          </a:stretch>
        </p:blipFill>
        <p:spPr>
          <a:xfrm>
            <a:off x="538951" y="2796249"/>
            <a:ext cx="1358219" cy="80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Présentation des données</a:t>
            </a:r>
            <a:endParaRPr/>
          </a:p>
        </p:txBody>
      </p:sp>
      <p:sp>
        <p:nvSpPr>
          <p:cNvPr id="103" name="Google Shape;103;p18"/>
          <p:cNvSpPr txBox="1"/>
          <p:nvPr>
            <p:ph idx="1" type="body"/>
          </p:nvPr>
        </p:nvSpPr>
        <p:spPr>
          <a:xfrm>
            <a:off x="417634" y="1185116"/>
            <a:ext cx="8308800" cy="3206400"/>
          </a:xfrm>
          <a:prstGeom prst="rect">
            <a:avLst/>
          </a:prstGeom>
          <a:noFill/>
          <a:ln>
            <a:noFill/>
          </a:ln>
        </p:spPr>
        <p:txBody>
          <a:bodyPr anchorCtr="0" anchor="t" bIns="38475" lIns="62300" spcFirstLastPara="1" rIns="31150" wrap="square" tIns="38475">
            <a:noAutofit/>
          </a:bodyPr>
          <a:lstStyle/>
          <a:p>
            <a:pPr indent="0" lvl="0" marL="0" rtl="0" algn="l">
              <a:lnSpc>
                <a:spcPct val="90000"/>
              </a:lnSpc>
              <a:spcBef>
                <a:spcPts val="1000"/>
              </a:spcBef>
              <a:spcAft>
                <a:spcPts val="0"/>
              </a:spcAft>
              <a:buNone/>
            </a:pPr>
            <a:r>
              <a:rPr lang="fr-FR"/>
              <a:t>Séparation des variables en 2 groupes :</a:t>
            </a:r>
            <a:endParaRPr/>
          </a:p>
          <a:p>
            <a:pPr indent="-317500" lvl="0" marL="457200" rtl="0" algn="l">
              <a:lnSpc>
                <a:spcPct val="90000"/>
              </a:lnSpc>
              <a:spcBef>
                <a:spcPts val="1000"/>
              </a:spcBef>
              <a:spcAft>
                <a:spcPts val="0"/>
              </a:spcAft>
              <a:buSzPts val="1400"/>
              <a:buAutoNum type="arabicPeriod"/>
            </a:pPr>
            <a:r>
              <a:rPr lang="fr-FR"/>
              <a:t>Le contexte</a:t>
            </a:r>
            <a:endParaRPr/>
          </a:p>
          <a:p>
            <a:pPr indent="-266700" lvl="1" marL="787400" rtl="0" algn="l">
              <a:lnSpc>
                <a:spcPct val="90000"/>
              </a:lnSpc>
              <a:spcBef>
                <a:spcPts val="1000"/>
              </a:spcBef>
              <a:spcAft>
                <a:spcPts val="0"/>
              </a:spcAft>
              <a:buSzPts val="1200"/>
              <a:buAutoNum type="alphaLcPeriod"/>
            </a:pPr>
            <a:r>
              <a:rPr lang="fr-FR"/>
              <a:t>Contexte de la publication des avis (auteur, date de publication)</a:t>
            </a:r>
            <a:endParaRPr/>
          </a:p>
          <a:p>
            <a:pPr indent="-266700" lvl="1" marL="787400" rtl="0" algn="l">
              <a:lnSpc>
                <a:spcPct val="90000"/>
              </a:lnSpc>
              <a:spcBef>
                <a:spcPts val="1000"/>
              </a:spcBef>
              <a:spcAft>
                <a:spcPts val="0"/>
              </a:spcAft>
              <a:buSzPts val="1200"/>
              <a:buAutoNum type="alphaLcPeriod"/>
            </a:pPr>
            <a:r>
              <a:rPr lang="fr-FR"/>
              <a:t>Contexte du produit d’assurance (type de produit, assureur)</a:t>
            </a:r>
            <a:endParaRPr/>
          </a:p>
          <a:p>
            <a:pPr indent="0" lvl="0" marL="787400" rtl="0" algn="l">
              <a:lnSpc>
                <a:spcPct val="90000"/>
              </a:lnSpc>
              <a:spcBef>
                <a:spcPts val="1000"/>
              </a:spcBef>
              <a:spcAft>
                <a:spcPts val="0"/>
              </a:spcAft>
              <a:buNone/>
            </a:pPr>
            <a:r>
              <a:t/>
            </a:r>
            <a:endParaRPr/>
          </a:p>
          <a:p>
            <a:pPr indent="-279400" lvl="0" marL="393700" rtl="0" algn="l">
              <a:lnSpc>
                <a:spcPct val="90000"/>
              </a:lnSpc>
              <a:spcBef>
                <a:spcPts val="1000"/>
              </a:spcBef>
              <a:spcAft>
                <a:spcPts val="0"/>
              </a:spcAft>
              <a:buSzPts val="1400"/>
              <a:buAutoNum type="arabicPeriod"/>
            </a:pPr>
            <a:r>
              <a:rPr lang="fr-FR"/>
              <a:t>Les avis des clients</a:t>
            </a:r>
            <a:endParaRPr/>
          </a:p>
          <a:p>
            <a:pPr indent="-266700" lvl="1" marL="787400" rtl="0" algn="l">
              <a:lnSpc>
                <a:spcPct val="90000"/>
              </a:lnSpc>
              <a:spcBef>
                <a:spcPts val="1000"/>
              </a:spcBef>
              <a:spcAft>
                <a:spcPts val="0"/>
              </a:spcAft>
              <a:buSzPts val="1200"/>
              <a:buAutoNum type="alphaLcPeriod"/>
            </a:pPr>
            <a:r>
              <a:rPr lang="fr-FR"/>
              <a:t>Avis</a:t>
            </a:r>
            <a:endParaRPr/>
          </a:p>
          <a:p>
            <a:pPr indent="-266700" lvl="1" marL="787400" rtl="0" algn="l">
              <a:lnSpc>
                <a:spcPct val="90000"/>
              </a:lnSpc>
              <a:spcBef>
                <a:spcPts val="1000"/>
              </a:spcBef>
              <a:spcAft>
                <a:spcPts val="0"/>
              </a:spcAft>
              <a:buSzPts val="1200"/>
              <a:buAutoNum type="alphaLcPeriod"/>
            </a:pPr>
            <a:r>
              <a:rPr lang="fr-FR"/>
              <a:t>Note associée</a:t>
            </a:r>
            <a:endParaRPr/>
          </a:p>
          <a:p>
            <a:pPr indent="0" lvl="0" marL="0" rtl="0" algn="l">
              <a:lnSpc>
                <a:spcPct val="90000"/>
              </a:lnSpc>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globale des données</a:t>
            </a:r>
            <a:endParaRPr/>
          </a:p>
        </p:txBody>
      </p:sp>
      <p:sp>
        <p:nvSpPr>
          <p:cNvPr id="110" name="Google Shape;110;p19"/>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Nombre d’avis et moyenne de note par produit</a:t>
            </a:r>
            <a:endParaRPr/>
          </a:p>
        </p:txBody>
      </p:sp>
      <p:pic>
        <p:nvPicPr>
          <p:cNvPr id="111" name="Google Shape;111;p19"/>
          <p:cNvPicPr preferRelativeResize="0"/>
          <p:nvPr/>
        </p:nvPicPr>
        <p:blipFill>
          <a:blip r:embed="rId3">
            <a:alphaModFix/>
          </a:blip>
          <a:stretch>
            <a:fillRect/>
          </a:stretch>
        </p:blipFill>
        <p:spPr>
          <a:xfrm>
            <a:off x="0" y="1373615"/>
            <a:ext cx="9144000" cy="3028770"/>
          </a:xfrm>
          <a:prstGeom prst="rect">
            <a:avLst/>
          </a:prstGeom>
          <a:noFill/>
          <a:ln>
            <a:noFill/>
          </a:ln>
        </p:spPr>
      </p:pic>
      <p:sp>
        <p:nvSpPr>
          <p:cNvPr id="112" name="Google Shape;112;p19"/>
          <p:cNvSpPr txBox="1"/>
          <p:nvPr/>
        </p:nvSpPr>
        <p:spPr>
          <a:xfrm>
            <a:off x="572700" y="4042750"/>
            <a:ext cx="799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On observe que le produit auto est le produit le plus représenté dans notre dataset. </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Il est suivi par l’assurance santé, moto, habitation, prévoyance, crédit, vie et animaux. Les avis des autres types d’assurance sont sous-représentés et leur étude ne pourra présenter le même niveau de fiabilité.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globale des données</a:t>
            </a:r>
            <a:endParaRPr/>
          </a:p>
        </p:txBody>
      </p:sp>
      <p:sp>
        <p:nvSpPr>
          <p:cNvPr id="119" name="Google Shape;119;p20"/>
          <p:cNvSpPr txBox="1"/>
          <p:nvPr>
            <p:ph idx="1" type="body"/>
          </p:nvPr>
        </p:nvSpPr>
        <p:spPr>
          <a:xfrm>
            <a:off x="417609" y="781916"/>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Nombre d’avis et moyenne de note par assureur</a:t>
            </a:r>
            <a:endParaRPr/>
          </a:p>
        </p:txBody>
      </p:sp>
      <p:pic>
        <p:nvPicPr>
          <p:cNvPr id="120" name="Google Shape;120;p20"/>
          <p:cNvPicPr preferRelativeResize="0"/>
          <p:nvPr/>
        </p:nvPicPr>
        <p:blipFill>
          <a:blip r:embed="rId3">
            <a:alphaModFix/>
          </a:blip>
          <a:stretch>
            <a:fillRect/>
          </a:stretch>
        </p:blipFill>
        <p:spPr>
          <a:xfrm>
            <a:off x="0" y="1057365"/>
            <a:ext cx="9144000" cy="3028770"/>
          </a:xfrm>
          <a:prstGeom prst="rect">
            <a:avLst/>
          </a:prstGeom>
          <a:noFill/>
          <a:ln>
            <a:noFill/>
          </a:ln>
        </p:spPr>
      </p:pic>
      <p:sp>
        <p:nvSpPr>
          <p:cNvPr id="121" name="Google Shape;121;p20"/>
          <p:cNvSpPr txBox="1"/>
          <p:nvPr/>
        </p:nvSpPr>
        <p:spPr>
          <a:xfrm>
            <a:off x="572700" y="3988325"/>
            <a:ext cx="7998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On observe que Direct Assurance et l’Olivier Assurance sont les entreprises avec le ratio nombre d’avis/moyenne de note le plus important. Zen’Up est la compagnie avec la meilleure moyenne (la seule au-dessus de 4), cependant son nombre d’avis reste assez faible. Seulement 8 compagnies ont une moyenne entre 3 et 4.</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Exton 2016">
      <a:dk1>
        <a:srgbClr val="13264A"/>
      </a:dk1>
      <a:lt1>
        <a:srgbClr val="FFFFFF"/>
      </a:lt1>
      <a:dk2>
        <a:srgbClr val="D3CBC5"/>
      </a:dk2>
      <a:lt2>
        <a:srgbClr val="FFFFFF"/>
      </a:lt2>
      <a:accent1>
        <a:srgbClr val="3B547D"/>
      </a:accent1>
      <a:accent2>
        <a:srgbClr val="7D92AC"/>
      </a:accent2>
      <a:accent3>
        <a:srgbClr val="8A857E"/>
      </a:accent3>
      <a:accent4>
        <a:srgbClr val="A29E9A"/>
      </a:accent4>
      <a:accent5>
        <a:srgbClr val="E9E4E1"/>
      </a:accent5>
      <a:accent6>
        <a:srgbClr val="BA1C3A"/>
      </a:accent6>
      <a:hlink>
        <a:srgbClr val="386888"/>
      </a:hlink>
      <a:folHlink>
        <a:srgbClr val="A29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a:themeElements>
    <a:clrScheme name="Exton 2016">
      <a:dk1>
        <a:srgbClr val="13264A"/>
      </a:dk1>
      <a:lt1>
        <a:srgbClr val="FFFFFF"/>
      </a:lt1>
      <a:dk2>
        <a:srgbClr val="D3CBC5"/>
      </a:dk2>
      <a:lt2>
        <a:srgbClr val="FFFFFF"/>
      </a:lt2>
      <a:accent1>
        <a:srgbClr val="3B547D"/>
      </a:accent1>
      <a:accent2>
        <a:srgbClr val="7D92AC"/>
      </a:accent2>
      <a:accent3>
        <a:srgbClr val="8A857E"/>
      </a:accent3>
      <a:accent4>
        <a:srgbClr val="A29E9A"/>
      </a:accent4>
      <a:accent5>
        <a:srgbClr val="E9E4E1"/>
      </a:accent5>
      <a:accent6>
        <a:srgbClr val="BA1C3A"/>
      </a:accent6>
      <a:hlink>
        <a:srgbClr val="386888"/>
      </a:hlink>
      <a:folHlink>
        <a:srgbClr val="A29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